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84" r:id="rId4"/>
    <p:sldId id="285" r:id="rId5"/>
    <p:sldId id="286" r:id="rId6"/>
    <p:sldId id="267" r:id="rId7"/>
    <p:sldId id="268" r:id="rId8"/>
    <p:sldId id="269" r:id="rId9"/>
    <p:sldId id="274" r:id="rId10"/>
    <p:sldId id="291" r:id="rId11"/>
    <p:sldId id="288" r:id="rId12"/>
    <p:sldId id="276" r:id="rId13"/>
    <p:sldId id="287" r:id="rId14"/>
    <p:sldId id="278" r:id="rId15"/>
    <p:sldId id="280" r:id="rId16"/>
    <p:sldId id="279" r:id="rId17"/>
    <p:sldId id="290" r:id="rId18"/>
  </p:sldIdLst>
  <p:sldSz cx="9144000" cy="6858000" type="screen4x3"/>
  <p:notesSz cx="6805613" cy="9944100"/>
  <p:defaultTextStyle>
    <a:defPPr>
      <a:defRPr lang="es-ES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1302"/>
    <a:srgbClr val="4F757D"/>
    <a:srgbClr val="E8DA83"/>
    <a:srgbClr val="9EC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6012" autoAdjust="0"/>
  </p:normalViewPr>
  <p:slideViewPr>
    <p:cSldViewPr>
      <p:cViewPr>
        <p:scale>
          <a:sx n="100" d="100"/>
          <a:sy n="100" d="100"/>
        </p:scale>
        <p:origin x="-1014" y="1416"/>
      </p:cViewPr>
      <p:guideLst>
        <p:guide orient="horz" pos="3643"/>
        <p:guide orient="horz" pos="595"/>
        <p:guide orient="horz" pos="4150"/>
        <p:guide orient="horz" pos="4042"/>
        <p:guide orient="horz" pos="1214"/>
        <p:guide orient="horz" pos="929"/>
        <p:guide pos="703"/>
        <p:guide pos="5216"/>
        <p:guide pos="3152"/>
        <p:guide pos="34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302" cy="4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defTabSz="957316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790" y="0"/>
            <a:ext cx="2949302" cy="4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algn="r" defTabSz="957316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893"/>
            <a:ext cx="2949302" cy="4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defTabSz="957316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790" y="9445893"/>
            <a:ext cx="2949302" cy="4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algn="r" defTabSz="957316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F3572ADA-DE50-439C-B34A-A42E72DCFA70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2349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302" cy="4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defTabSz="957316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790" y="0"/>
            <a:ext cx="2949302" cy="4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algn="r" defTabSz="957316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893"/>
            <a:ext cx="2949302" cy="4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defTabSz="957316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790" y="9445893"/>
            <a:ext cx="2949302" cy="4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algn="r" defTabSz="957316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C116488C-D51D-467F-9442-81E339EAA45E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4669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C396A-5230-4E41-90B2-6BDBA418F5A2}" type="slidenum">
              <a:rPr lang="da-DK"/>
              <a:pPr/>
              <a:t>1</a:t>
            </a:fld>
            <a:endParaRPr lang="da-DK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745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Frontpage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11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7838" indent="-276092" defTabSz="95711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4367" indent="-220873" defTabSz="95711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6113" indent="-220873" defTabSz="95711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7860" indent="-220873" defTabSz="95711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9607" indent="-220873" defTabSz="9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71353" indent="-220873" defTabSz="9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13100" indent="-220873" defTabSz="9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54846" indent="-220873" defTabSz="9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08C980-A79F-40E8-A3E7-1C743485A93F}" type="slidenum">
              <a:rPr lang="da-DK" altLang="da-DK" sz="1300"/>
              <a:pPr>
                <a:spcBef>
                  <a:spcPct val="0"/>
                </a:spcBef>
              </a:pPr>
              <a:t>16</a:t>
            </a:fld>
            <a:endParaRPr lang="da-DK" altLang="da-DK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0463" cy="372903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a-DK" altLang="da-DK" smtClean="0"/>
              <a:t>Page with title and one column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C90E3-477C-4DC6-97BB-3B9FF840FD8D}" type="slidenum">
              <a:rPr lang="da-DK" altLang="da-DK"/>
              <a:pPr/>
              <a:t>2</a:t>
            </a:fld>
            <a:endParaRPr lang="da-DK" altLang="da-DK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74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 dirty="0" smtClean="0"/>
              <a:t>To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somehow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make</a:t>
            </a:r>
            <a:r>
              <a:rPr lang="da-DK" altLang="da-DK" baseline="0" dirty="0" smtClean="0"/>
              <a:t> it </a:t>
            </a:r>
            <a:r>
              <a:rPr lang="da-DK" altLang="da-DK" baseline="0" dirty="0" err="1" smtClean="0"/>
              <a:t>understandable</a:t>
            </a:r>
            <a:r>
              <a:rPr lang="da-DK" altLang="da-DK" baseline="0" dirty="0" smtClean="0"/>
              <a:t> for </a:t>
            </a:r>
            <a:r>
              <a:rPr lang="da-DK" altLang="da-DK" baseline="0" dirty="0" err="1" smtClean="0"/>
              <a:t>you</a:t>
            </a:r>
            <a:r>
              <a:rPr lang="da-DK" altLang="da-DK" baseline="0" dirty="0" smtClean="0"/>
              <a:t>, I have to </a:t>
            </a:r>
            <a:r>
              <a:rPr lang="da-DK" altLang="da-DK" baseline="0" dirty="0" err="1" smtClean="0"/>
              <a:t>tell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you</a:t>
            </a:r>
            <a:r>
              <a:rPr lang="da-DK" altLang="da-DK" baseline="0" dirty="0" smtClean="0"/>
              <a:t> – the </a:t>
            </a:r>
            <a:r>
              <a:rPr lang="da-DK" altLang="da-DK" baseline="0" dirty="0" err="1" smtClean="0"/>
              <a:t>next</a:t>
            </a:r>
            <a:r>
              <a:rPr lang="da-DK" altLang="da-DK" baseline="0" dirty="0" smtClean="0"/>
              <a:t> 4 slides – </a:t>
            </a:r>
            <a:r>
              <a:rPr lang="da-DK" altLang="da-DK" baseline="0" dirty="0" err="1" smtClean="0"/>
              <a:t>very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shortly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how</a:t>
            </a:r>
            <a:r>
              <a:rPr lang="da-DK" altLang="da-DK" baseline="0" dirty="0" smtClean="0"/>
              <a:t> the </a:t>
            </a:r>
            <a:r>
              <a:rPr lang="da-DK" altLang="da-DK" baseline="0" dirty="0" err="1" smtClean="0"/>
              <a:t>Cadaster</a:t>
            </a:r>
            <a:r>
              <a:rPr lang="da-DK" altLang="da-DK" baseline="0" dirty="0" smtClean="0"/>
              <a:t> and Landbook, </a:t>
            </a:r>
            <a:r>
              <a:rPr lang="da-DK" altLang="da-DK" baseline="0" dirty="0" err="1" smtClean="0"/>
              <a:t>that</a:t>
            </a:r>
            <a:r>
              <a:rPr lang="da-DK" altLang="da-DK" baseline="0" dirty="0" smtClean="0"/>
              <a:t> in Denmark, vi have a </a:t>
            </a:r>
            <a:r>
              <a:rPr lang="da-DK" altLang="da-DK" dirty="0" err="1" smtClean="0"/>
              <a:t>Devided</a:t>
            </a:r>
            <a:r>
              <a:rPr lang="da-DK" altLang="da-DK" dirty="0" smtClean="0"/>
              <a:t> </a:t>
            </a:r>
            <a:r>
              <a:rPr lang="da-DK" altLang="da-DK" dirty="0"/>
              <a:t>system</a:t>
            </a:r>
            <a:r>
              <a:rPr lang="da-DK" altLang="da-DK" dirty="0" smtClean="0"/>
              <a:t>.</a:t>
            </a:r>
          </a:p>
          <a:p>
            <a:r>
              <a:rPr lang="da-DK" altLang="da-DK" dirty="0" smtClean="0"/>
              <a:t>In </a:t>
            </a:r>
            <a:r>
              <a:rPr lang="da-DK" altLang="da-DK" dirty="0" err="1" smtClean="0"/>
              <a:t>two</a:t>
            </a:r>
            <a:r>
              <a:rPr lang="da-DK" altLang="da-DK" dirty="0" smtClean="0"/>
              <a:t> </a:t>
            </a:r>
            <a:r>
              <a:rPr lang="da-DK" altLang="da-DK" dirty="0" err="1"/>
              <a:t>ministries</a:t>
            </a:r>
            <a:endParaRPr lang="da-DK" altLang="da-DK" dirty="0"/>
          </a:p>
          <a:p>
            <a:endParaRPr lang="da-DK" altLang="da-DK" dirty="0" smtClean="0"/>
          </a:p>
          <a:p>
            <a:r>
              <a:rPr lang="da-DK" altLang="da-DK" dirty="0" err="1" smtClean="0"/>
              <a:t>Geographical</a:t>
            </a:r>
            <a:r>
              <a:rPr lang="da-DK" altLang="da-DK" dirty="0" smtClean="0"/>
              <a:t> </a:t>
            </a:r>
            <a:r>
              <a:rPr lang="da-DK" altLang="da-DK" dirty="0"/>
              <a:t>element – cadastral </a:t>
            </a:r>
            <a:r>
              <a:rPr lang="da-DK" altLang="da-DK" dirty="0" err="1"/>
              <a:t>map</a:t>
            </a:r>
            <a:r>
              <a:rPr lang="da-DK" altLang="da-DK" dirty="0"/>
              <a:t> and register</a:t>
            </a:r>
          </a:p>
          <a:p>
            <a:endParaRPr lang="da-DK" altLang="da-DK" dirty="0" smtClean="0"/>
          </a:p>
          <a:p>
            <a:r>
              <a:rPr lang="da-DK" altLang="da-DK" dirty="0" smtClean="0"/>
              <a:t>Landbook</a:t>
            </a:r>
            <a:endParaRPr lang="da-DK" alt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6BCE4-8B8F-40B5-9920-FE97AAE2159A}" type="slidenum">
              <a:rPr lang="da-DK" altLang="da-DK"/>
              <a:pPr/>
              <a:t>3</a:t>
            </a:fld>
            <a:endParaRPr lang="da-DK" altLang="da-DK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74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 dirty="0"/>
              <a:t>A </a:t>
            </a:r>
            <a:r>
              <a:rPr lang="da-DK" altLang="da-DK" dirty="0" err="1"/>
              <a:t>Closer</a:t>
            </a:r>
            <a:r>
              <a:rPr lang="da-DK" altLang="da-DK" dirty="0"/>
              <a:t> look on the </a:t>
            </a:r>
            <a:r>
              <a:rPr lang="da-DK" altLang="da-DK" dirty="0" err="1"/>
              <a:t>cadastre</a:t>
            </a:r>
            <a:endParaRPr lang="da-DK" altLang="da-DK" dirty="0"/>
          </a:p>
          <a:p>
            <a:r>
              <a:rPr lang="da-DK" altLang="da-DK" dirty="0" err="1"/>
              <a:t>Consists</a:t>
            </a:r>
            <a:r>
              <a:rPr lang="da-DK" altLang="da-DK" dirty="0"/>
              <a:t> of </a:t>
            </a:r>
            <a:r>
              <a:rPr lang="da-DK" altLang="da-DK" dirty="0" err="1"/>
              <a:t>three</a:t>
            </a:r>
            <a:r>
              <a:rPr lang="da-DK" altLang="da-DK" dirty="0"/>
              <a:t> </a:t>
            </a:r>
            <a:r>
              <a:rPr lang="da-DK" altLang="da-DK" dirty="0" err="1"/>
              <a:t>main</a:t>
            </a:r>
            <a:r>
              <a:rPr lang="da-DK" altLang="da-DK" dirty="0"/>
              <a:t> </a:t>
            </a:r>
            <a:r>
              <a:rPr lang="da-DK" altLang="da-DK" dirty="0" smtClean="0"/>
              <a:t>elements</a:t>
            </a:r>
          </a:p>
          <a:p>
            <a:r>
              <a:rPr lang="da-DK" altLang="da-DK" dirty="0" smtClean="0"/>
              <a:t>Register</a:t>
            </a:r>
          </a:p>
          <a:p>
            <a:r>
              <a:rPr lang="da-DK" altLang="da-DK" dirty="0" err="1" smtClean="0"/>
              <a:t>Map</a:t>
            </a:r>
            <a:endParaRPr lang="da-DK" altLang="da-DK" dirty="0" smtClean="0"/>
          </a:p>
          <a:p>
            <a:r>
              <a:rPr lang="da-DK" altLang="da-DK" dirty="0" smtClean="0"/>
              <a:t>Measurements</a:t>
            </a:r>
            <a:endParaRPr lang="da-DK" altLang="da-D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EEAE7-B7E7-4AD9-884F-9C913543CA11}" type="slidenum">
              <a:rPr lang="da-DK" altLang="da-DK"/>
              <a:pPr/>
              <a:t>4</a:t>
            </a:fld>
            <a:endParaRPr lang="da-DK" altLang="da-DK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7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 dirty="0" err="1"/>
              <a:t>Ministry</a:t>
            </a:r>
            <a:r>
              <a:rPr lang="da-DK" altLang="da-DK" dirty="0"/>
              <a:t> of Justice is as </a:t>
            </a:r>
            <a:r>
              <a:rPr lang="da-DK" altLang="da-DK" dirty="0" err="1"/>
              <a:t>mentioned</a:t>
            </a:r>
            <a:r>
              <a:rPr lang="da-DK" altLang="da-DK" dirty="0"/>
              <a:t> </a:t>
            </a:r>
            <a:r>
              <a:rPr lang="da-DK" altLang="da-DK" dirty="0" err="1"/>
              <a:t>responsible</a:t>
            </a:r>
            <a:r>
              <a:rPr lang="da-DK" altLang="da-DK" dirty="0"/>
              <a:t> for the </a:t>
            </a:r>
            <a:r>
              <a:rPr lang="da-DK" altLang="da-DK" dirty="0" err="1"/>
              <a:t>maintenance</a:t>
            </a:r>
            <a:r>
              <a:rPr lang="da-DK" altLang="da-DK" dirty="0"/>
              <a:t> of the Land book</a:t>
            </a:r>
          </a:p>
          <a:p>
            <a:r>
              <a:rPr lang="da-DK" altLang="da-DK" dirty="0" smtClean="0"/>
              <a:t>From 2009 </a:t>
            </a:r>
            <a:r>
              <a:rPr lang="da-DK" altLang="da-DK" dirty="0" err="1" smtClean="0"/>
              <a:t>we</a:t>
            </a:r>
            <a:r>
              <a:rPr lang="da-DK" altLang="da-DK" dirty="0" smtClean="0"/>
              <a:t> had a digital</a:t>
            </a:r>
            <a:r>
              <a:rPr lang="da-DK" altLang="da-DK" baseline="0" dirty="0" smtClean="0"/>
              <a:t> landbook.</a:t>
            </a:r>
            <a:endParaRPr lang="da-DK" altLang="da-DK" dirty="0"/>
          </a:p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1C51C-C290-467E-A228-7F032797429B}" type="slidenum">
              <a:rPr lang="da-DK"/>
              <a:pPr/>
              <a:t>5</a:t>
            </a:fld>
            <a:endParaRPr lang="da-DK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74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To give </a:t>
            </a:r>
            <a:r>
              <a:rPr lang="da-DK" dirty="0" err="1" smtClean="0"/>
              <a:t>you</a:t>
            </a:r>
            <a:r>
              <a:rPr lang="da-DK" dirty="0" smtClean="0"/>
              <a:t> an </a:t>
            </a:r>
            <a:r>
              <a:rPr lang="da-DK" dirty="0" err="1" smtClean="0"/>
              <a:t>idea</a:t>
            </a:r>
            <a:r>
              <a:rPr lang="da-DK" dirty="0" smtClean="0"/>
              <a:t> of the </a:t>
            </a:r>
            <a:r>
              <a:rPr lang="da-DK" dirty="0" err="1" smtClean="0"/>
              <a:t>digitization</a:t>
            </a:r>
            <a:r>
              <a:rPr lang="da-DK" dirty="0" smtClean="0"/>
              <a:t> of the </a:t>
            </a:r>
            <a:r>
              <a:rPr lang="da-DK" dirty="0" err="1" smtClean="0"/>
              <a:t>Cadastre</a:t>
            </a:r>
            <a:r>
              <a:rPr lang="da-DK" dirty="0" smtClean="0"/>
              <a:t>.</a:t>
            </a:r>
            <a:endParaRPr lang="da-D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ct val="0"/>
              </a:spcBef>
              <a:buFontTx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Large values linked to privately owned property  </a:t>
            </a:r>
          </a:p>
          <a:p>
            <a:pPr marL="285750" indent="-285750">
              <a:spcBef>
                <a:spcPct val="0"/>
              </a:spcBef>
              <a:buFontTx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Property used as security in the loan market (</a:t>
            </a:r>
            <a:r>
              <a:rPr lang="en-US" sz="1200" dirty="0" smtClean="0"/>
              <a:t>~ 3 x GDP)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285750" indent="-285750">
              <a:spcBef>
                <a:spcPct val="0"/>
              </a:spcBef>
              <a:buFontTx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Tax object with a significant contribution to the state budget ~ 5 billion Euro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6488C-D51D-467F-9442-81E339EAA45E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07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31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7987" indent="-276149" defTabSz="95731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4595" indent="-220919" defTabSz="95731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6433" indent="-220919" defTabSz="95731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8271" indent="-220919" defTabSz="95731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0109" indent="-220919" defTabSz="9573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71948" indent="-220919" defTabSz="9573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13786" indent="-220919" defTabSz="9573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55624" indent="-220919" defTabSz="9573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822625B-6B43-4410-90D9-B7D9EA5234EA}" type="slidenum">
              <a:rPr lang="da-DK" altLang="da-DK" sz="1300"/>
              <a:pPr>
                <a:spcBef>
                  <a:spcPct val="0"/>
                </a:spcBef>
              </a:pPr>
              <a:t>7</a:t>
            </a:fld>
            <a:endParaRPr lang="da-DK" altLang="da-DK" sz="13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74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a-DK" altLang="da-DK" smtClean="0"/>
              <a:t>Page with title and one column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31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7987" indent="-276149" defTabSz="95731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4595" indent="-220919" defTabSz="95731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6433" indent="-220919" defTabSz="95731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8271" indent="-220919" defTabSz="95731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0109" indent="-220919" defTabSz="9573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71948" indent="-220919" defTabSz="9573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13786" indent="-220919" defTabSz="9573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55624" indent="-220919" defTabSz="9573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53DF4F5-43BB-4D3E-92AE-820B06911D59}" type="slidenum">
              <a:rPr lang="da-DK" altLang="da-DK" sz="1300"/>
              <a:pPr>
                <a:spcBef>
                  <a:spcPct val="0"/>
                </a:spcBef>
              </a:pPr>
              <a:t>8</a:t>
            </a:fld>
            <a:endParaRPr lang="da-DK" altLang="da-DK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7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spcBef>
                <a:spcPct val="0"/>
              </a:spcBef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Public sector benefits</a:t>
            </a:r>
          </a:p>
          <a:p>
            <a:pPr marL="0" indent="0">
              <a:spcBef>
                <a:spcPct val="0"/>
              </a:spcBef>
              <a:defRPr/>
            </a:pPr>
            <a:endParaRPr lang="en-US" sz="12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285750" indent="-285750">
              <a:spcBef>
                <a:spcPct val="0"/>
              </a:spcBef>
              <a:buFontTx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 need for copy-registers</a:t>
            </a:r>
          </a:p>
          <a:p>
            <a:pPr marL="285750" indent="-285750">
              <a:spcBef>
                <a:spcPct val="0"/>
              </a:spcBef>
              <a:buFontTx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Simpler systems and thus lower cost for developments, maintenance and use</a:t>
            </a:r>
          </a:p>
          <a:p>
            <a:pPr marL="285750" indent="-285750">
              <a:spcBef>
                <a:spcPct val="0"/>
              </a:spcBef>
              <a:buFontTx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Fewer manual processes especially within the municipalities</a:t>
            </a:r>
          </a:p>
          <a:p>
            <a:pPr marL="285750" indent="-285750">
              <a:spcBef>
                <a:spcPct val="0"/>
              </a:spcBef>
              <a:buFontTx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More efficient cadastral system and cooperation between the private surveyors and the Danish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Geodata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Agency (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Cadastre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+ workflow with the municipalities</a:t>
            </a:r>
          </a:p>
          <a:p>
            <a:pPr marL="285750" indent="-285750">
              <a:spcBef>
                <a:spcPct val="0"/>
              </a:spcBef>
              <a:buFontTx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More efficient functioning private mortgage market</a:t>
            </a:r>
          </a:p>
          <a:p>
            <a:pPr marL="285750" indent="-285750">
              <a:spcBef>
                <a:spcPct val="0"/>
              </a:spcBef>
              <a:buFontTx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Improvement in the quality of basic data: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1C51C-C290-467E-A228-7F032797429B}" type="slidenum">
              <a:rPr lang="da-DK"/>
              <a:pPr/>
              <a:t>10</a:t>
            </a:fld>
            <a:endParaRPr lang="da-DK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74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To give </a:t>
            </a:r>
            <a:r>
              <a:rPr lang="da-DK" dirty="0" err="1" smtClean="0"/>
              <a:t>you</a:t>
            </a:r>
            <a:r>
              <a:rPr lang="da-DK" dirty="0" smtClean="0"/>
              <a:t> an </a:t>
            </a:r>
            <a:r>
              <a:rPr lang="da-DK" dirty="0" err="1" smtClean="0"/>
              <a:t>idea</a:t>
            </a:r>
            <a:r>
              <a:rPr lang="da-DK" dirty="0" smtClean="0"/>
              <a:t> of the </a:t>
            </a:r>
            <a:r>
              <a:rPr lang="da-DK" dirty="0" err="1" smtClean="0"/>
              <a:t>digitization</a:t>
            </a:r>
            <a:r>
              <a:rPr lang="da-DK" dirty="0" smtClean="0"/>
              <a:t> of the </a:t>
            </a:r>
            <a:r>
              <a:rPr lang="da-DK" dirty="0" err="1" smtClean="0"/>
              <a:t>Cadastre</a:t>
            </a:r>
            <a:r>
              <a:rPr lang="da-DK" dirty="0" smtClean="0"/>
              <a:t>.</a:t>
            </a:r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KortSor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28638"/>
            <a:ext cx="2301875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7913" y="1779588"/>
            <a:ext cx="7202487" cy="2698750"/>
          </a:xfrm>
        </p:spPr>
        <p:txBody>
          <a:bodyPr anchor="t"/>
          <a:lstStyle>
            <a:lvl1pPr>
              <a:lnSpc>
                <a:spcPct val="91000"/>
              </a:lnSpc>
              <a:defRPr sz="97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945063"/>
            <a:ext cx="7164387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116013" y="6416675"/>
            <a:ext cx="1474787" cy="171450"/>
          </a:xfrm>
        </p:spPr>
        <p:txBody>
          <a:bodyPr/>
          <a:lstStyle>
            <a:lvl1pPr algn="l">
              <a:defRPr/>
            </a:lvl1pPr>
          </a:lstStyle>
          <a:p>
            <a:endParaRPr lang="da-DK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663825" y="6416675"/>
            <a:ext cx="3816350" cy="17145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16675"/>
            <a:ext cx="1727200" cy="17145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PAGE </a:t>
            </a:r>
            <a:fld id="{15CC0EDB-5348-4FA4-86D3-2EB7427DD9E5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6157" name="Text Box 5"/>
          <p:cNvSpPr txBox="1">
            <a:spLocks noChangeArrowheads="1"/>
          </p:cNvSpPr>
          <p:nvPr userDrawn="1"/>
        </p:nvSpPr>
        <p:spPr bwMode="auto">
          <a:xfrm>
            <a:off x="-1800225" y="1927225"/>
            <a:ext cx="16970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Indsæt nyt billede:</a:t>
            </a:r>
            <a:br>
              <a:rPr lang="da-DK" sz="1000" b="1">
                <a:solidFill>
                  <a:schemeClr val="bg1"/>
                </a:solidFill>
              </a:rPr>
            </a:br>
            <a:r>
              <a:rPr lang="da-DK" sz="1000">
                <a:solidFill>
                  <a:schemeClr val="bg1"/>
                </a:solidFill>
              </a:rPr>
              <a:t>Format: B 254 x 190,5 mm</a:t>
            </a:r>
          </a:p>
          <a:p>
            <a:pPr algn="r">
              <a:spcBef>
                <a:spcPct val="50000"/>
              </a:spcBef>
            </a:pPr>
            <a:r>
              <a:rPr lang="da-DK" sz="1000">
                <a:solidFill>
                  <a:schemeClr val="bg1"/>
                </a:solidFill>
              </a:rPr>
              <a:t>Efter indsættelse, </a:t>
            </a:r>
            <a:br>
              <a:rPr lang="da-DK" sz="1000">
                <a:solidFill>
                  <a:schemeClr val="bg1"/>
                </a:solidFill>
              </a:rPr>
            </a:br>
            <a:r>
              <a:rPr lang="da-DK" sz="1000">
                <a:solidFill>
                  <a:schemeClr val="bg1"/>
                </a:solidFill>
              </a:rPr>
              <a:t>højreklik på billedet </a:t>
            </a:r>
            <a:br>
              <a:rPr lang="da-DK" sz="1000">
                <a:solidFill>
                  <a:schemeClr val="bg1"/>
                </a:solidFill>
              </a:rPr>
            </a:br>
            <a:r>
              <a:rPr lang="da-DK" sz="1000">
                <a:solidFill>
                  <a:schemeClr val="bg1"/>
                </a:solidFill>
              </a:rPr>
              <a:t>og placér det bagerst. </a:t>
            </a:r>
            <a:br>
              <a:rPr lang="da-DK" sz="1000">
                <a:solidFill>
                  <a:schemeClr val="bg1"/>
                </a:solidFill>
              </a:rPr>
            </a:br>
            <a:r>
              <a:rPr lang="da-DK" sz="1000">
                <a:solidFill>
                  <a:schemeClr val="bg1"/>
                </a:solidFill>
              </a:rPr>
              <a:t>Delete det gamle foto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4419241-BBC7-4688-B595-811C5D097E73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570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88113" y="333375"/>
            <a:ext cx="1792287" cy="544988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08075" y="333375"/>
            <a:ext cx="5227638" cy="544988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190453BF-5F8C-4950-8596-F8BA6D4FAFAB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24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8075" y="333375"/>
            <a:ext cx="7172325" cy="852488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1116013" y="1927225"/>
            <a:ext cx="3505200" cy="38560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73613" y="1927225"/>
            <a:ext cx="3506787" cy="38560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5616575" y="6394450"/>
            <a:ext cx="1908175" cy="21590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116013" y="6394450"/>
            <a:ext cx="4535487" cy="2159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524750" y="6394450"/>
            <a:ext cx="755650" cy="2159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28D49AD-A7CA-492B-AECB-1B167D83E130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1891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KortHvi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28638"/>
            <a:ext cx="2301875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7913" y="1779588"/>
            <a:ext cx="7202487" cy="2698750"/>
          </a:xfrm>
        </p:spPr>
        <p:txBody>
          <a:bodyPr anchor="t"/>
          <a:lstStyle>
            <a:lvl1pPr>
              <a:lnSpc>
                <a:spcPct val="91000"/>
              </a:lnSpc>
              <a:defRPr sz="9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Click to edit Master title style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945063"/>
            <a:ext cx="7164387" cy="83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Click to edit Master subtitle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1116013" y="6416675"/>
            <a:ext cx="1474787" cy="171450"/>
          </a:xfrm>
        </p:spPr>
        <p:txBody>
          <a:bodyPr/>
          <a:lstStyle>
            <a:lvl1pPr algn="l">
              <a:defRPr/>
            </a:lvl1pPr>
          </a:lstStyle>
          <a:p>
            <a:endParaRPr lang="da-DK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2663825" y="6416675"/>
            <a:ext cx="3816350" cy="17145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16675"/>
            <a:ext cx="1727200" cy="17145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PAGE </a:t>
            </a:r>
            <a:fld id="{CA8EB121-0DFB-4E24-95A5-045BC0CB94A7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8202" name="Text Box 5"/>
          <p:cNvSpPr txBox="1">
            <a:spLocks noChangeArrowheads="1"/>
          </p:cNvSpPr>
          <p:nvPr userDrawn="1"/>
        </p:nvSpPr>
        <p:spPr bwMode="auto">
          <a:xfrm>
            <a:off x="-1800225" y="1927225"/>
            <a:ext cx="16970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Indsæt nyt billede:</a:t>
            </a:r>
            <a:br>
              <a:rPr lang="da-DK" sz="1000" b="1">
                <a:solidFill>
                  <a:schemeClr val="bg1"/>
                </a:solidFill>
              </a:rPr>
            </a:br>
            <a:r>
              <a:rPr lang="da-DK" sz="1000">
                <a:solidFill>
                  <a:schemeClr val="bg1"/>
                </a:solidFill>
              </a:rPr>
              <a:t>Format: B 254 x 190,5 mm</a:t>
            </a:r>
          </a:p>
          <a:p>
            <a:pPr algn="r">
              <a:spcBef>
                <a:spcPct val="50000"/>
              </a:spcBef>
            </a:pPr>
            <a:r>
              <a:rPr lang="da-DK" sz="1000">
                <a:solidFill>
                  <a:schemeClr val="bg1"/>
                </a:solidFill>
              </a:rPr>
              <a:t>Efter indsættelse, </a:t>
            </a:r>
            <a:br>
              <a:rPr lang="da-DK" sz="1000">
                <a:solidFill>
                  <a:schemeClr val="bg1"/>
                </a:solidFill>
              </a:rPr>
            </a:br>
            <a:r>
              <a:rPr lang="da-DK" sz="1000">
                <a:solidFill>
                  <a:schemeClr val="bg1"/>
                </a:solidFill>
              </a:rPr>
              <a:t>højreklik på billedet </a:t>
            </a:r>
            <a:br>
              <a:rPr lang="da-DK" sz="1000">
                <a:solidFill>
                  <a:schemeClr val="bg1"/>
                </a:solidFill>
              </a:rPr>
            </a:br>
            <a:r>
              <a:rPr lang="da-DK" sz="1000">
                <a:solidFill>
                  <a:schemeClr val="bg1"/>
                </a:solidFill>
              </a:rPr>
              <a:t>og placér det bagerst. </a:t>
            </a:r>
            <a:br>
              <a:rPr lang="da-DK" sz="1000">
                <a:solidFill>
                  <a:schemeClr val="bg1"/>
                </a:solidFill>
              </a:rPr>
            </a:br>
            <a:r>
              <a:rPr lang="da-DK" sz="1000">
                <a:solidFill>
                  <a:schemeClr val="bg1"/>
                </a:solidFill>
              </a:rPr>
              <a:t>Delete det gamle foto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</a:t>
            </a:r>
            <a:fld id="{4A0BB5B2-EF42-4EF4-A7A3-77AF18E39717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2545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</a:t>
            </a:r>
            <a:fld id="{816ACDED-FB1E-4EFB-9E38-2E9ABAA20265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3452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116013" y="1927225"/>
            <a:ext cx="3505200" cy="3856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73613" y="1927225"/>
            <a:ext cx="3506787" cy="3856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</a:t>
            </a:r>
            <a:fld id="{FCD8F5E7-9554-4349-9E71-DA48223E89D9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7678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</a:t>
            </a:r>
            <a:fld id="{DF4BAEC6-C834-4CFB-BFDB-9B15E750EF07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487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</a:t>
            </a:r>
            <a:fld id="{08964815-1FC7-4C3F-B6E1-4F31614DF6A0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3765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</a:t>
            </a:r>
            <a:fld id="{80038133-C958-44AB-B8E8-CF57BFF08B60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761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069B705E-5B78-4DBE-A6AB-AF0DAD793C4C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407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</a:t>
            </a:r>
            <a:fld id="{FF1763A7-A183-4432-B985-4D9B0AF2F6A8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8845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</a:t>
            </a:r>
            <a:fld id="{ADB25603-5F8F-48F0-AC3A-F151650E84F9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067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</a:t>
            </a:r>
            <a:fld id="{2A9749A7-3C26-440A-A888-26D6FDCB03D3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9863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88113" y="333375"/>
            <a:ext cx="1792287" cy="544988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08075" y="333375"/>
            <a:ext cx="5227638" cy="544988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</a:t>
            </a:r>
            <a:fld id="{6E3A7064-8C19-46A8-AA16-4945EAD2A28F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142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78F45F36-5BD7-48A9-8B9F-B84620C94C05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126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116013" y="1927225"/>
            <a:ext cx="3505200" cy="3856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73613" y="1927225"/>
            <a:ext cx="3506787" cy="3856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EB35462-F193-4DCD-9234-67E5B3AF1FF9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375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3B07055-93C8-4A64-9DAF-64231CC20F6E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923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DE6F83B7-8E3B-45A2-A7B2-98B4678A7263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700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7370371D-7639-4D3B-BFF0-F39E9A8CF88C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877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0CE18F03-DC69-41DD-B087-A66683D6ABF2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576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63A63DA2-22C0-487D-A390-5A166ADA7DF9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687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8075" y="333375"/>
            <a:ext cx="7172325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927225"/>
            <a:ext cx="7164387" cy="385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16575" y="6394450"/>
            <a:ext cx="19081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/>
            </a:lvl1pPr>
          </a:lstStyle>
          <a:p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6013" y="6394450"/>
            <a:ext cx="45354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394450"/>
            <a:ext cx="755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/>
            </a:lvl1pPr>
          </a:lstStyle>
          <a:p>
            <a:r>
              <a:rPr lang="da-DK"/>
              <a:t>SIDE </a:t>
            </a:r>
            <a:fld id="{F75F8BC3-287B-4C66-8457-4DEB43102AA5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1034" name="Picture 10" descr="KronenSo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6403975"/>
            <a:ext cx="2270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4" descr="fke3b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063" y="3009900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TextBox 17"/>
          <p:cNvSpPr txBox="1">
            <a:spLocks noChangeArrowheads="1"/>
          </p:cNvSpPr>
          <p:nvPr/>
        </p:nvSpPr>
        <p:spPr bwMode="auto">
          <a:xfrm>
            <a:off x="-1455738" y="1916113"/>
            <a:ext cx="13477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a-DK" sz="1000" b="1">
                <a:solidFill>
                  <a:schemeClr val="bg1"/>
                </a:solidFill>
                <a:cs typeface="Arial" charset="0"/>
              </a:rPr>
              <a:t>Tekst starter uden punktopstilling</a:t>
            </a:r>
            <a:r>
              <a:rPr lang="da-DK" sz="1000">
                <a:solidFill>
                  <a:schemeClr val="bg1"/>
                </a:solidFill>
                <a:cs typeface="Arial" charset="0"/>
              </a:rPr>
              <a:t/>
            </a:r>
            <a:br>
              <a:rPr lang="da-DK" sz="1000">
                <a:solidFill>
                  <a:schemeClr val="bg1"/>
                </a:solidFill>
                <a:cs typeface="Arial" charset="0"/>
              </a:rPr>
            </a:br>
            <a:r>
              <a:rPr lang="da-DK" sz="1000">
                <a:solidFill>
                  <a:schemeClr val="bg1"/>
                </a:solidFill>
                <a:cs typeface="Arial" charset="0"/>
              </a:rPr>
              <a:t>For at få punktopstilling på teksten (flere niveauer findes), brug &gt;Forøg listeniveau-knappen i Topmenuen</a:t>
            </a:r>
          </a:p>
          <a:p>
            <a:pPr algn="r"/>
            <a:endParaRPr lang="da-DK" sz="1000">
              <a:solidFill>
                <a:schemeClr val="bg1"/>
              </a:solidFill>
              <a:cs typeface="Arial" charset="0"/>
            </a:endParaRPr>
          </a:p>
          <a:p>
            <a:pPr algn="r"/>
            <a:endParaRPr lang="da-DK" sz="1000">
              <a:solidFill>
                <a:schemeClr val="bg1"/>
              </a:solidFill>
              <a:cs typeface="Arial" charset="0"/>
            </a:endParaRPr>
          </a:p>
          <a:p>
            <a:pPr algn="r"/>
            <a:r>
              <a:rPr lang="da-DK" sz="1000">
                <a:solidFill>
                  <a:schemeClr val="bg1"/>
                </a:solidFill>
                <a:cs typeface="Arial" charset="0"/>
              </a:rPr>
              <a:t>For at få venstrestillet tekst uden punktopstilling, brug &gt;Formindsk listeniveau-knappen i Topmenuen</a:t>
            </a:r>
          </a:p>
        </p:txBody>
      </p:sp>
      <p:pic>
        <p:nvPicPr>
          <p:cNvPr id="1044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113" y="4100513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" name="Line 15"/>
          <p:cNvSpPr>
            <a:spLocks noChangeShapeType="1"/>
          </p:cNvSpPr>
          <p:nvPr/>
        </p:nvSpPr>
        <p:spPr bwMode="auto">
          <a:xfrm flipV="1">
            <a:off x="-511175" y="4389438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6" name="Line 16"/>
          <p:cNvSpPr>
            <a:spLocks noChangeShapeType="1"/>
          </p:cNvSpPr>
          <p:nvPr/>
        </p:nvSpPr>
        <p:spPr bwMode="auto">
          <a:xfrm>
            <a:off x="-357188" y="4100513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7" name="Line 17"/>
          <p:cNvSpPr>
            <a:spLocks noChangeShapeType="1"/>
          </p:cNvSpPr>
          <p:nvPr/>
        </p:nvSpPr>
        <p:spPr bwMode="auto">
          <a:xfrm flipH="1">
            <a:off x="-357188" y="4100513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8" name="Line 18"/>
          <p:cNvSpPr>
            <a:spLocks noChangeShapeType="1"/>
          </p:cNvSpPr>
          <p:nvPr/>
        </p:nvSpPr>
        <p:spPr bwMode="auto">
          <a:xfrm>
            <a:off x="-881063" y="298132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9" name="Line 19"/>
          <p:cNvSpPr>
            <a:spLocks noChangeShapeType="1"/>
          </p:cNvSpPr>
          <p:nvPr/>
        </p:nvSpPr>
        <p:spPr bwMode="auto">
          <a:xfrm flipH="1">
            <a:off x="-881063" y="298132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0" name="Line 20"/>
          <p:cNvSpPr>
            <a:spLocks noChangeShapeType="1"/>
          </p:cNvSpPr>
          <p:nvPr/>
        </p:nvSpPr>
        <p:spPr bwMode="auto">
          <a:xfrm flipH="1">
            <a:off x="-376238" y="3101975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</p:sldLayoutIdLst>
  <p:hf hdr="0" dt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9pPr>
    </p:titleStyle>
    <p:bodyStyle>
      <a:lvl1pPr algn="l" rtl="0" eaLnBrk="1" fontAlgn="base" hangingPunct="1">
        <a:spcBef>
          <a:spcPct val="95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38125" indent="-236538" algn="l" rtl="0" eaLnBrk="1" fontAlgn="base" hangingPunct="1">
        <a:spcBef>
          <a:spcPct val="9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492125" indent="-252413" algn="l" rtl="0" eaLnBrk="1" fontAlgn="base" hangingPunct="1">
        <a:spcBef>
          <a:spcPct val="9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738188" indent="-244475" algn="l" rtl="0" eaLnBrk="1" fontAlgn="base" hangingPunct="1">
        <a:spcBef>
          <a:spcPct val="95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984250" indent="-228600" algn="l" rtl="0" eaLnBrk="1" fontAlgn="base" hangingPunct="1">
        <a:spcBef>
          <a:spcPct val="95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441450" indent="-228600" algn="l" rtl="0" eaLnBrk="1" fontAlgn="base" hangingPunct="1">
        <a:spcBef>
          <a:spcPct val="95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1898650" indent="-228600" algn="l" rtl="0" eaLnBrk="1" fontAlgn="base" hangingPunct="1">
        <a:spcBef>
          <a:spcPct val="95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355850" indent="-228600" algn="l" rtl="0" eaLnBrk="1" fontAlgn="base" hangingPunct="1">
        <a:spcBef>
          <a:spcPct val="95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2813050" indent="-228600" algn="l" rtl="0" eaLnBrk="1" fontAlgn="base" hangingPunct="1">
        <a:spcBef>
          <a:spcPct val="95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8075" y="333375"/>
            <a:ext cx="7172325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927225"/>
            <a:ext cx="7164387" cy="385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88013" y="6394450"/>
            <a:ext cx="17637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/>
            </a:lvl1pPr>
          </a:lstStyle>
          <a:p>
            <a:endParaRPr lang="da-DK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6013" y="6394450"/>
            <a:ext cx="46085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/>
            </a:lvl1pPr>
          </a:lstStyle>
          <a:p>
            <a:r>
              <a:rPr lang="da-DK"/>
              <a:t>INDSÆT FOOTER: &gt;VIS &gt;SIDEHOVED &amp; SIDEFOD &gt;APPLICÉR PÅ ALLE, STORE BOGSTAVER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394450"/>
            <a:ext cx="755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/>
            </a:lvl1pPr>
          </a:lstStyle>
          <a:p>
            <a:r>
              <a:rPr lang="da-DK"/>
              <a:t>SIDE</a:t>
            </a:r>
            <a:fld id="{A335153D-F2E1-4388-9468-BF692CA5E66E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7175" name="Picture 7" descr="KronenSo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6403975"/>
            <a:ext cx="2270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 descr="fke3b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063" y="3009900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17"/>
          <p:cNvSpPr txBox="1">
            <a:spLocks noChangeArrowheads="1"/>
          </p:cNvSpPr>
          <p:nvPr/>
        </p:nvSpPr>
        <p:spPr bwMode="auto">
          <a:xfrm>
            <a:off x="-1455738" y="1916113"/>
            <a:ext cx="13477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a-DK" sz="1000" b="1">
                <a:solidFill>
                  <a:schemeClr val="bg1"/>
                </a:solidFill>
                <a:cs typeface="Arial" charset="0"/>
              </a:rPr>
              <a:t>Tekst starter uden punktopstilling</a:t>
            </a:r>
            <a:r>
              <a:rPr lang="da-DK" sz="1000">
                <a:solidFill>
                  <a:schemeClr val="bg1"/>
                </a:solidFill>
                <a:cs typeface="Arial" charset="0"/>
              </a:rPr>
              <a:t/>
            </a:r>
            <a:br>
              <a:rPr lang="da-DK" sz="1000">
                <a:solidFill>
                  <a:schemeClr val="bg1"/>
                </a:solidFill>
                <a:cs typeface="Arial" charset="0"/>
              </a:rPr>
            </a:br>
            <a:r>
              <a:rPr lang="da-DK" sz="1000">
                <a:solidFill>
                  <a:schemeClr val="bg1"/>
                </a:solidFill>
                <a:cs typeface="Arial" charset="0"/>
              </a:rPr>
              <a:t>For at få punktopstilling på teksten (flere niveauer findes), brug &gt;Forøg listeniveau-knappen i Topmenuen</a:t>
            </a:r>
          </a:p>
          <a:p>
            <a:pPr algn="r"/>
            <a:endParaRPr lang="da-DK" sz="1000">
              <a:solidFill>
                <a:schemeClr val="bg1"/>
              </a:solidFill>
              <a:cs typeface="Arial" charset="0"/>
            </a:endParaRPr>
          </a:p>
          <a:p>
            <a:pPr algn="r"/>
            <a:endParaRPr lang="da-DK" sz="1000">
              <a:solidFill>
                <a:schemeClr val="bg1"/>
              </a:solidFill>
              <a:cs typeface="Arial" charset="0"/>
            </a:endParaRPr>
          </a:p>
          <a:p>
            <a:pPr algn="r"/>
            <a:r>
              <a:rPr lang="da-DK" sz="1000">
                <a:solidFill>
                  <a:schemeClr val="bg1"/>
                </a:solidFill>
                <a:cs typeface="Arial" charset="0"/>
              </a:rPr>
              <a:t>For at få venstrestillet tekst uden punktopstilling, brug &gt;Formindsk listeniveau-knappen i Topmenuen</a:t>
            </a:r>
          </a:p>
        </p:txBody>
      </p:sp>
      <p:pic>
        <p:nvPicPr>
          <p:cNvPr id="717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113" y="4100513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Line 15"/>
          <p:cNvSpPr>
            <a:spLocks noChangeShapeType="1"/>
          </p:cNvSpPr>
          <p:nvPr/>
        </p:nvSpPr>
        <p:spPr bwMode="auto">
          <a:xfrm flipV="1">
            <a:off x="-511175" y="4389438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>
            <a:off x="-357188" y="4100513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 flipH="1">
            <a:off x="-357188" y="4100513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>
            <a:off x="-881063" y="298132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 flipH="1">
            <a:off x="-881063" y="298132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-376238" y="3101975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fontAlgn="base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2pPr>
      <a:lvl3pPr algn="l" rtl="0" fontAlgn="base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3pPr>
      <a:lvl4pPr algn="l" rtl="0" fontAlgn="base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4pPr>
      <a:lvl5pPr algn="l" rtl="0" fontAlgn="base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ct val="96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9pPr>
    </p:titleStyle>
    <p:bodyStyle>
      <a:lvl1pPr algn="l" rtl="0" fontAlgn="base">
        <a:spcBef>
          <a:spcPct val="95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38125" indent="-236538" algn="l" rtl="0" fontAlgn="base">
        <a:spcBef>
          <a:spcPct val="9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492125" indent="-252413" algn="l" rtl="0" fontAlgn="base">
        <a:spcBef>
          <a:spcPct val="9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738188" indent="-244475" algn="l" rtl="0" fontAlgn="base">
        <a:spcBef>
          <a:spcPct val="95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984250" indent="-228600" algn="l" rtl="0" fontAlgn="base">
        <a:spcBef>
          <a:spcPct val="95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441450" indent="-228600" algn="l" rtl="0" fontAlgn="base">
        <a:spcBef>
          <a:spcPct val="95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1898650" indent="-228600" algn="l" rtl="0" fontAlgn="base">
        <a:spcBef>
          <a:spcPct val="95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355850" indent="-228600" algn="l" rtl="0" fontAlgn="base">
        <a:spcBef>
          <a:spcPct val="95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2813050" indent="-228600" algn="l" rtl="0" fontAlgn="base">
        <a:spcBef>
          <a:spcPct val="95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39553" y="1779588"/>
            <a:ext cx="7740848" cy="2698750"/>
          </a:xfrm>
        </p:spPr>
        <p:txBody>
          <a:bodyPr/>
          <a:lstStyle/>
          <a:p>
            <a:r>
              <a:rPr lang="da-DK" sz="4000" b="1" dirty="0" err="1" smtClean="0"/>
              <a:t>Planned</a:t>
            </a:r>
            <a:r>
              <a:rPr lang="da-DK" sz="4000" b="1" dirty="0" smtClean="0"/>
              <a:t> </a:t>
            </a:r>
            <a:r>
              <a:rPr lang="da-DK" sz="4000" b="1" dirty="0" err="1" smtClean="0"/>
              <a:t>changes</a:t>
            </a:r>
            <a:r>
              <a:rPr lang="da-DK" sz="4000" b="1" dirty="0" smtClean="0"/>
              <a:t> to </a:t>
            </a:r>
            <a:r>
              <a:rPr lang="da-DK" sz="4000" b="1" dirty="0" err="1" smtClean="0"/>
              <a:t>registration</a:t>
            </a:r>
            <a:r>
              <a:rPr lang="da-DK" sz="4000" b="1" dirty="0" smtClean="0"/>
              <a:t> of data </a:t>
            </a:r>
            <a:r>
              <a:rPr lang="da-DK" sz="4000" b="1" dirty="0" err="1" smtClean="0"/>
              <a:t>concerning</a:t>
            </a:r>
            <a:r>
              <a:rPr lang="da-DK" sz="4000" b="1" dirty="0" smtClean="0"/>
              <a:t> real </a:t>
            </a:r>
            <a:r>
              <a:rPr lang="da-DK" sz="4000" b="1" dirty="0" err="1" smtClean="0"/>
              <a:t>property</a:t>
            </a:r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3200" dirty="0" smtClean="0"/>
              <a:t/>
            </a:r>
            <a:br>
              <a:rPr lang="da-DK" sz="3200" dirty="0" smtClean="0"/>
            </a:br>
            <a:endParaRPr lang="da-DK" sz="3200" dirty="0">
              <a:solidFill>
                <a:schemeClr val="bg1"/>
              </a:solidFill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	</a:t>
            </a:r>
            <a:r>
              <a:rPr lang="da-DK" dirty="0" smtClean="0">
                <a:solidFill>
                  <a:schemeClr val="bg1"/>
                </a:solidFill>
              </a:rPr>
              <a:t>			</a:t>
            </a:r>
          </a:p>
          <a:p>
            <a:r>
              <a:rPr lang="da-DK" dirty="0" smtClean="0">
                <a:solidFill>
                  <a:schemeClr val="bg1"/>
                </a:solidFill>
              </a:rPr>
              <a:t>			</a:t>
            </a:r>
            <a:r>
              <a:rPr lang="da-DK" dirty="0">
                <a:solidFill>
                  <a:schemeClr val="bg1"/>
                </a:solidFill>
              </a:rPr>
              <a:t>	</a:t>
            </a:r>
            <a:r>
              <a:rPr lang="da-DK" dirty="0" err="1" smtClean="0">
                <a:solidFill>
                  <a:schemeClr val="bg1"/>
                </a:solidFill>
              </a:rPr>
              <a:t>Surveyor</a:t>
            </a:r>
            <a:r>
              <a:rPr lang="da-DK" dirty="0" smtClean="0">
                <a:solidFill>
                  <a:schemeClr val="bg1"/>
                </a:solidFill>
              </a:rPr>
              <a:t> Vibeke Stærdahl Nielsen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-576263" y="0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a-DK"/>
              <a:t>    </a:t>
            </a:r>
          </a:p>
        </p:txBody>
      </p:sp>
      <p:pic>
        <p:nvPicPr>
          <p:cNvPr id="2071" name="Picture 23" descr="MIM_Geodatastyrelsen_White_DK_gennemsigt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49275"/>
            <a:ext cx="182086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dirty="0"/>
              <a:t>Danish Geodata </a:t>
            </a:r>
            <a:r>
              <a:rPr lang="da-DK" altLang="da-DK" dirty="0" smtClean="0"/>
              <a:t>Agency</a:t>
            </a:r>
            <a:endParaRPr lang="da-DK" altLang="da-DK" dirty="0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C93CE890-1D95-40E4-98F5-A3D7E60BC209}" type="slidenum">
              <a:rPr lang="da-DK"/>
              <a:pPr/>
              <a:t>10</a:t>
            </a:fld>
            <a:endParaRPr lang="da-DK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7300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a-DK" dirty="0" smtClean="0"/>
              <a:t>All </a:t>
            </a:r>
            <a:r>
              <a:rPr lang="da-DK" dirty="0"/>
              <a:t>types of real </a:t>
            </a:r>
            <a:r>
              <a:rPr lang="da-DK" dirty="0" smtClean="0"/>
              <a:t>properties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registered</a:t>
            </a:r>
            <a:r>
              <a:rPr lang="da-DK" dirty="0"/>
              <a:t> </a:t>
            </a:r>
            <a:r>
              <a:rPr lang="da-DK" dirty="0" err="1"/>
              <a:t>within</a:t>
            </a:r>
            <a:r>
              <a:rPr lang="da-DK" dirty="0"/>
              <a:t> the </a:t>
            </a:r>
            <a:r>
              <a:rPr lang="da-DK" dirty="0" err="1"/>
              <a:t>cadastre</a:t>
            </a:r>
            <a:r>
              <a:rPr lang="da-DK" dirty="0"/>
              <a:t> (</a:t>
            </a: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condeminiums</a:t>
            </a:r>
            <a:r>
              <a:rPr lang="da-DK" dirty="0"/>
              <a:t> and </a:t>
            </a:r>
            <a:r>
              <a:rPr lang="da-DK" dirty="0" err="1"/>
              <a:t>buildings</a:t>
            </a:r>
            <a:r>
              <a:rPr lang="da-DK" dirty="0"/>
              <a:t> and </a:t>
            </a:r>
            <a:r>
              <a:rPr lang="da-DK" dirty="0" err="1" smtClean="0"/>
              <a:t>dwellings</a:t>
            </a:r>
            <a:r>
              <a:rPr lang="da-DK" dirty="0" smtClean="0"/>
              <a:t> </a:t>
            </a:r>
            <a:r>
              <a:rPr lang="da-DK" dirty="0"/>
              <a:t>on </a:t>
            </a:r>
            <a:r>
              <a:rPr lang="da-DK" dirty="0" err="1"/>
              <a:t>leased</a:t>
            </a:r>
            <a:r>
              <a:rPr lang="da-DK" dirty="0"/>
              <a:t> </a:t>
            </a:r>
            <a:r>
              <a:rPr lang="da-DK" dirty="0" smtClean="0"/>
              <a:t>parcels) </a:t>
            </a:r>
            <a:r>
              <a:rPr lang="da-DK" altLang="da-DK" sz="1400" dirty="0">
                <a:solidFill>
                  <a:srgbClr val="FF0000"/>
                </a:solidFill>
              </a:rPr>
              <a:t>One </a:t>
            </a:r>
            <a:r>
              <a:rPr lang="da-DK" altLang="da-DK" sz="1400" dirty="0" err="1">
                <a:solidFill>
                  <a:srgbClr val="FF0000"/>
                </a:solidFill>
              </a:rPr>
              <a:t>unique</a:t>
            </a:r>
            <a:r>
              <a:rPr lang="da-DK" altLang="da-DK" sz="1400" dirty="0">
                <a:solidFill>
                  <a:srgbClr val="FF0000"/>
                </a:solidFill>
              </a:rPr>
              <a:t> </a:t>
            </a:r>
            <a:r>
              <a:rPr lang="da-DK" altLang="da-DK" sz="1400" dirty="0" err="1">
                <a:solidFill>
                  <a:srgbClr val="FF0000"/>
                </a:solidFill>
              </a:rPr>
              <a:t>property</a:t>
            </a:r>
            <a:r>
              <a:rPr lang="da-DK" altLang="da-DK" sz="1400" dirty="0">
                <a:solidFill>
                  <a:srgbClr val="FF0000"/>
                </a:solidFill>
              </a:rPr>
              <a:t> </a:t>
            </a:r>
            <a:r>
              <a:rPr lang="da-DK" altLang="da-DK" sz="1400" dirty="0" err="1">
                <a:solidFill>
                  <a:srgbClr val="FF0000"/>
                </a:solidFill>
              </a:rPr>
              <a:t>identifier</a:t>
            </a:r>
            <a:r>
              <a:rPr lang="da-DK" altLang="da-DK" sz="1400" dirty="0">
                <a:solidFill>
                  <a:srgbClr val="FF0000"/>
                </a:solidFill>
              </a:rPr>
              <a:t> for all </a:t>
            </a:r>
            <a:r>
              <a:rPr lang="da-DK" altLang="da-DK" sz="1400" dirty="0" err="1">
                <a:solidFill>
                  <a:srgbClr val="FF0000"/>
                </a:solidFill>
              </a:rPr>
              <a:t>property</a:t>
            </a:r>
            <a:r>
              <a:rPr lang="da-DK" altLang="da-DK" sz="1400" dirty="0">
                <a:solidFill>
                  <a:srgbClr val="FF0000"/>
                </a:solidFill>
              </a:rPr>
              <a:t> </a:t>
            </a:r>
            <a:r>
              <a:rPr lang="da-DK" altLang="da-DK" sz="1400" dirty="0" smtClean="0">
                <a:solidFill>
                  <a:srgbClr val="FF0000"/>
                </a:solidFill>
              </a:rPr>
              <a:t>types!</a:t>
            </a:r>
            <a:endParaRPr lang="da-DK" dirty="0"/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a-DK" dirty="0" err="1" smtClean="0"/>
              <a:t>Digitization</a:t>
            </a:r>
            <a:r>
              <a:rPr lang="da-DK" dirty="0" smtClean="0"/>
              <a:t> </a:t>
            </a:r>
            <a:r>
              <a:rPr lang="da-DK" dirty="0"/>
              <a:t>of the </a:t>
            </a:r>
            <a:r>
              <a:rPr lang="da-DK" dirty="0" err="1"/>
              <a:t>workflow</a:t>
            </a:r>
            <a:r>
              <a:rPr lang="da-DK" dirty="0"/>
              <a:t> with the </a:t>
            </a:r>
            <a:r>
              <a:rPr lang="da-DK" dirty="0" err="1" smtClean="0"/>
              <a:t>municipalities</a:t>
            </a:r>
            <a:endParaRPr lang="da-DK" dirty="0" smtClean="0"/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a-DK" dirty="0" err="1" smtClean="0"/>
              <a:t>Registering</a:t>
            </a:r>
            <a:r>
              <a:rPr lang="da-DK" dirty="0" smtClean="0"/>
              <a:t> </a:t>
            </a:r>
            <a:r>
              <a:rPr lang="da-DK" dirty="0"/>
              <a:t>properties </a:t>
            </a:r>
            <a:r>
              <a:rPr lang="da-DK" dirty="0" smtClean="0"/>
              <a:t>in-the-</a:t>
            </a:r>
            <a:r>
              <a:rPr lang="da-DK" dirty="0" err="1" smtClean="0"/>
              <a:t>making</a:t>
            </a:r>
            <a:endParaRPr lang="da-DK" dirty="0"/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a-DK" dirty="0" err="1"/>
              <a:t>Implemented</a:t>
            </a:r>
            <a:r>
              <a:rPr lang="da-DK" dirty="0"/>
              <a:t> </a:t>
            </a:r>
            <a:r>
              <a:rPr lang="da-DK" dirty="0" err="1"/>
              <a:t>within</a:t>
            </a:r>
            <a:r>
              <a:rPr lang="da-DK" dirty="0"/>
              <a:t> the basic data programme – </a:t>
            </a:r>
            <a:r>
              <a:rPr lang="da-DK" dirty="0" err="1"/>
              <a:t>forming</a:t>
            </a:r>
            <a:r>
              <a:rPr lang="da-DK" dirty="0"/>
              <a:t> a </a:t>
            </a:r>
            <a:r>
              <a:rPr lang="da-DK" dirty="0" err="1"/>
              <a:t>coherent</a:t>
            </a:r>
            <a:r>
              <a:rPr lang="da-DK" dirty="0"/>
              <a:t> basic data </a:t>
            </a:r>
            <a:r>
              <a:rPr lang="da-DK" dirty="0" err="1"/>
              <a:t>framework</a:t>
            </a:r>
            <a:r>
              <a:rPr lang="da-DK" dirty="0"/>
              <a:t> </a:t>
            </a:r>
            <a:r>
              <a:rPr lang="da-DK" dirty="0" err="1"/>
              <a:t>distributed</a:t>
            </a:r>
            <a:r>
              <a:rPr lang="da-DK" dirty="0"/>
              <a:t> on the </a:t>
            </a:r>
            <a:r>
              <a:rPr lang="da-DK" dirty="0" err="1"/>
              <a:t>common</a:t>
            </a:r>
            <a:r>
              <a:rPr lang="da-DK" dirty="0"/>
              <a:t> public </a:t>
            </a:r>
            <a:r>
              <a:rPr lang="da-DK" dirty="0" smtClean="0"/>
              <a:t>datadistribution </a:t>
            </a:r>
            <a:r>
              <a:rPr lang="da-DK" dirty="0" err="1"/>
              <a:t>channel</a:t>
            </a:r>
            <a:r>
              <a:rPr lang="da-DK" dirty="0"/>
              <a:t> ‘Datafordeleren’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16012" y="1258887"/>
            <a:ext cx="7164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happen</a:t>
            </a:r>
            <a:r>
              <a:rPr lang="da-DK" dirty="0" smtClean="0"/>
              <a:t>?</a:t>
            </a:r>
            <a:endParaRPr lang="da-DK" dirty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75" y="1881188"/>
            <a:ext cx="16383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-576263" y="0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a-DK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7270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mtClean="0"/>
              <a:t>Danish Geodata Agency</a:t>
            </a:r>
          </a:p>
        </p:txBody>
      </p:sp>
      <p:sp>
        <p:nvSpPr>
          <p:cNvPr id="15363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mtClean="0"/>
              <a:t>SIDE </a:t>
            </a:r>
            <a:fld id="{BD4953FE-688D-4B2B-93D0-23D1848D6040}" type="slidenum">
              <a:rPr lang="da-DK" altLang="da-DK" smtClean="0"/>
              <a:pPr>
                <a:spcBef>
                  <a:spcPct val="0"/>
                </a:spcBef>
              </a:pPr>
              <a:t>11</a:t>
            </a:fld>
            <a:endParaRPr lang="da-DK" altLang="da-DK" smtClean="0"/>
          </a:p>
        </p:txBody>
      </p:sp>
      <p:sp>
        <p:nvSpPr>
          <p:cNvPr id="15364" name="Pladsholder til diasnummer 5"/>
          <p:cNvSpPr txBox="1">
            <a:spLocks/>
          </p:cNvSpPr>
          <p:nvPr/>
        </p:nvSpPr>
        <p:spPr bwMode="auto">
          <a:xfrm>
            <a:off x="7524750" y="6394450"/>
            <a:ext cx="755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800"/>
              <a:t>SIDE </a:t>
            </a:r>
            <a:fld id="{B417CBC2-24CB-4A19-A964-0A2EB13A175A}" type="slidenum">
              <a:rPr lang="da-DK" altLang="da-DK" sz="800"/>
              <a:pPr algn="r" eaLnBrk="1" hangingPunct="1">
                <a:spcBef>
                  <a:spcPct val="0"/>
                </a:spcBef>
              </a:pPr>
              <a:t>11</a:t>
            </a:fld>
            <a:endParaRPr lang="da-DK" altLang="da-DK" sz="800"/>
          </a:p>
        </p:txBody>
      </p:sp>
      <p:sp>
        <p:nvSpPr>
          <p:cNvPr id="15365" name="Rectangle 10"/>
          <p:cNvSpPr txBox="1">
            <a:spLocks noChangeArrowheads="1"/>
          </p:cNvSpPr>
          <p:nvPr/>
        </p:nvSpPr>
        <p:spPr bwMode="auto">
          <a:xfrm>
            <a:off x="974725" y="369888"/>
            <a:ext cx="730567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ct val="0"/>
              </a:spcBef>
            </a:pPr>
            <a:r>
              <a:rPr lang="da-DK" altLang="da-DK" sz="2600" b="1">
                <a:latin typeface="Arial" charset="0"/>
                <a:cs typeface="Arial" charset="0"/>
              </a:rPr>
              <a:t>Future registrations in the Cadastre </a:t>
            </a:r>
          </a:p>
        </p:txBody>
      </p:sp>
      <p:sp>
        <p:nvSpPr>
          <p:cNvPr id="14342" name="Rectangle 11"/>
          <p:cNvSpPr txBox="1">
            <a:spLocks noChangeArrowheads="1"/>
          </p:cNvSpPr>
          <p:nvPr/>
        </p:nvSpPr>
        <p:spPr bwMode="auto">
          <a:xfrm>
            <a:off x="1116013" y="1484313"/>
            <a:ext cx="7164387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95000"/>
              </a:spcBef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altLang="da-DK" sz="1600" dirty="0" smtClean="0">
                <a:latin typeface="+mn-lt"/>
              </a:rPr>
              <a:t>All types of real property is to be registered in the same institution/database =</a:t>
            </a:r>
            <a:r>
              <a:rPr lang="en-GB" altLang="da-DK" sz="1600" b="1" dirty="0" smtClean="0">
                <a:latin typeface="+mn-lt"/>
              </a:rPr>
              <a:t>the Cadastre</a:t>
            </a:r>
            <a:r>
              <a:rPr lang="en-GB" altLang="da-DK" sz="1600" dirty="0" smtClean="0">
                <a:latin typeface="+mn-lt"/>
              </a:rPr>
              <a:t> – at the Danish </a:t>
            </a:r>
            <a:r>
              <a:rPr lang="en-GB" altLang="da-DK" sz="1600" dirty="0" err="1" smtClean="0">
                <a:latin typeface="+mn-lt"/>
              </a:rPr>
              <a:t>Geodata</a:t>
            </a:r>
            <a:r>
              <a:rPr lang="en-GB" altLang="da-DK" sz="1600" dirty="0" smtClean="0">
                <a:latin typeface="+mn-lt"/>
              </a:rPr>
              <a:t> Agency (GST).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altLang="da-DK" sz="1600" dirty="0" smtClean="0">
                <a:latin typeface="+mn-lt"/>
              </a:rPr>
              <a:t>Earlier registration (=access to pre-registration phase) to be introduced.</a:t>
            </a:r>
            <a:endParaRPr lang="en-GB" altLang="da-DK" sz="1600" b="1" dirty="0" smtClean="0">
              <a:latin typeface="+mn-lt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da-DK" sz="1600" b="1" dirty="0" smtClean="0">
                <a:latin typeface="+mn-lt"/>
              </a:rPr>
              <a:t>Parcels</a:t>
            </a:r>
            <a:r>
              <a:rPr lang="en-GB" altLang="da-DK" sz="1600" dirty="0" smtClean="0">
                <a:latin typeface="+mn-lt"/>
              </a:rPr>
              <a:t> – are already registered at GST</a:t>
            </a:r>
            <a:endParaRPr lang="en-GB" altLang="da-DK" sz="1600" b="1" dirty="0" smtClean="0">
              <a:latin typeface="+mn-lt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da-DK" sz="1600" b="1" dirty="0" smtClean="0">
                <a:latin typeface="+mn-lt"/>
              </a:rPr>
              <a:t>Condominiums</a:t>
            </a:r>
            <a:r>
              <a:rPr lang="en-GB" altLang="da-DK" sz="1600" dirty="0" smtClean="0">
                <a:latin typeface="+mn-lt"/>
              </a:rPr>
              <a:t> – are now registered at the National Land Registry</a:t>
            </a:r>
            <a:endParaRPr lang="en-GB" altLang="da-DK" sz="1600" b="1" dirty="0" smtClean="0">
              <a:latin typeface="+mn-lt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da-DK" sz="1600" b="1" dirty="0" smtClean="0">
                <a:latin typeface="+mn-lt"/>
              </a:rPr>
              <a:t>Buildings on leased parcels</a:t>
            </a:r>
            <a:r>
              <a:rPr lang="en-GB" altLang="da-DK" sz="1600" dirty="0" smtClean="0">
                <a:latin typeface="+mn-lt"/>
              </a:rPr>
              <a:t>  - are now registered at the National Land Registry and in the Municipal Property Register </a:t>
            </a:r>
            <a:r>
              <a:rPr lang="en-GB" altLang="da-DK" sz="1600" i="1" dirty="0" smtClean="0">
                <a:latin typeface="+mn-lt"/>
              </a:rPr>
              <a:t>(ESR)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da-DK" sz="1600" i="1" dirty="0" smtClean="0">
                <a:latin typeface="+mn-lt"/>
              </a:rPr>
              <a:t>(Also possible to register buildings and technical objects off shore)</a:t>
            </a:r>
          </a:p>
          <a:p>
            <a:pPr>
              <a:lnSpc>
                <a:spcPct val="90000"/>
              </a:lnSpc>
              <a:defRPr/>
            </a:pPr>
            <a:r>
              <a:rPr lang="en-GB" altLang="da-DK" sz="1600" dirty="0" smtClean="0">
                <a:latin typeface="+mn-lt"/>
              </a:rPr>
              <a:t>=&gt; More efficient property administration through out the financial sector, municipalities, state authorities, chartered surveyors etc.</a:t>
            </a:r>
            <a:r>
              <a:rPr lang="da-DK" altLang="da-DK" sz="1600" dirty="0" smtClean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38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5"/>
          <p:cNvSpPr>
            <a:spLocks/>
          </p:cNvSpPr>
          <p:nvPr/>
        </p:nvSpPr>
        <p:spPr bwMode="auto">
          <a:xfrm>
            <a:off x="2484438" y="3757613"/>
            <a:ext cx="4208462" cy="1903412"/>
          </a:xfrm>
          <a:custGeom>
            <a:avLst/>
            <a:gdLst>
              <a:gd name="T0" fmla="*/ 0 w 4209535"/>
              <a:gd name="T1" fmla="*/ 940743 h 1902941"/>
              <a:gd name="T2" fmla="*/ 2022895 w 4209535"/>
              <a:gd name="T3" fmla="*/ 0 h 1902941"/>
              <a:gd name="T4" fmla="*/ 4202030 w 4209535"/>
              <a:gd name="T5" fmla="*/ 899481 h 1902941"/>
              <a:gd name="T6" fmla="*/ 2253143 w 4209535"/>
              <a:gd name="T7" fmla="*/ 1906240 h 1902941"/>
              <a:gd name="T8" fmla="*/ 0 w 4209535"/>
              <a:gd name="T9" fmla="*/ 940743 h 19029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09535" h="1902941">
                <a:moveTo>
                  <a:pt x="0" y="939114"/>
                </a:moveTo>
                <a:lnTo>
                  <a:pt x="2026508" y="0"/>
                </a:lnTo>
                <a:lnTo>
                  <a:pt x="4209535" y="897925"/>
                </a:lnTo>
                <a:lnTo>
                  <a:pt x="2257167" y="1902941"/>
                </a:lnTo>
                <a:lnTo>
                  <a:pt x="0" y="939114"/>
                </a:lnTo>
                <a:close/>
              </a:path>
            </a:pathLst>
          </a:custGeom>
          <a:solidFill>
            <a:srgbClr val="E7DA83">
              <a:alpha val="52156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endParaRPr lang="da-DK"/>
          </a:p>
        </p:txBody>
      </p:sp>
      <p:sp>
        <p:nvSpPr>
          <p:cNvPr id="16387" name="Rounded Rectangle 72"/>
          <p:cNvSpPr>
            <a:spLocks noChangeArrowheads="1"/>
          </p:cNvSpPr>
          <p:nvPr/>
        </p:nvSpPr>
        <p:spPr bwMode="auto">
          <a:xfrm>
            <a:off x="3036888" y="1319213"/>
            <a:ext cx="685800" cy="1254125"/>
          </a:xfrm>
          <a:prstGeom prst="roundRect">
            <a:avLst>
              <a:gd name="adj" fmla="val 16667"/>
            </a:avLst>
          </a:prstGeom>
          <a:solidFill>
            <a:srgbClr val="8513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/>
          </a:p>
        </p:txBody>
      </p:sp>
      <p:sp>
        <p:nvSpPr>
          <p:cNvPr id="16388" name="Rounded Rectangle 74"/>
          <p:cNvSpPr>
            <a:spLocks noChangeArrowheads="1"/>
          </p:cNvSpPr>
          <p:nvPr/>
        </p:nvSpPr>
        <p:spPr bwMode="auto">
          <a:xfrm>
            <a:off x="3036888" y="1665288"/>
            <a:ext cx="1895475" cy="1182687"/>
          </a:xfrm>
          <a:prstGeom prst="roundRect">
            <a:avLst>
              <a:gd name="adj" fmla="val 16667"/>
            </a:avLst>
          </a:prstGeom>
          <a:solidFill>
            <a:srgbClr val="8513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/>
          </a:p>
        </p:txBody>
      </p:sp>
      <p:sp>
        <p:nvSpPr>
          <p:cNvPr id="16389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172325" cy="647700"/>
          </a:xfrm>
        </p:spPr>
        <p:txBody>
          <a:bodyPr/>
          <a:lstStyle/>
          <a:p>
            <a:r>
              <a:rPr lang="da-DK" altLang="da-DK" b="1" smtClean="0">
                <a:latin typeface="Arial" charset="0"/>
                <a:cs typeface="Arial" charset="0"/>
              </a:rPr>
              <a:t>Contents of the cadastre</a:t>
            </a:r>
          </a:p>
        </p:txBody>
      </p:sp>
      <p:sp>
        <p:nvSpPr>
          <p:cNvPr id="16390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mtClean="0"/>
              <a:t>Danish Geodata Agency</a:t>
            </a:r>
          </a:p>
        </p:txBody>
      </p:sp>
      <p:sp>
        <p:nvSpPr>
          <p:cNvPr id="16391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mtClean="0"/>
              <a:t>SIDE </a:t>
            </a:r>
            <a:fld id="{CDB6270E-9C3F-403F-AF83-98FC0E9D3A17}" type="slidenum">
              <a:rPr lang="da-DK" altLang="da-DK" smtClean="0"/>
              <a:pPr>
                <a:spcBef>
                  <a:spcPct val="0"/>
                </a:spcBef>
              </a:pPr>
              <a:t>12</a:t>
            </a:fld>
            <a:endParaRPr lang="da-DK" altLang="da-DK" smtClean="0"/>
          </a:p>
        </p:txBody>
      </p:sp>
      <p:sp>
        <p:nvSpPr>
          <p:cNvPr id="16392" name="Rounded Rectangle 4"/>
          <p:cNvSpPr>
            <a:spLocks noChangeArrowheads="1"/>
          </p:cNvSpPr>
          <p:nvPr/>
        </p:nvSpPr>
        <p:spPr bwMode="auto">
          <a:xfrm>
            <a:off x="6203950" y="1717675"/>
            <a:ext cx="685800" cy="1254125"/>
          </a:xfrm>
          <a:prstGeom prst="roundRect">
            <a:avLst>
              <a:gd name="adj" fmla="val 16667"/>
            </a:avLst>
          </a:prstGeom>
          <a:solidFill>
            <a:srgbClr val="0031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/>
          </a:p>
        </p:txBody>
      </p:sp>
      <p:sp>
        <p:nvSpPr>
          <p:cNvPr id="16393" name="TextBox 5"/>
          <p:cNvSpPr txBox="1">
            <a:spLocks noChangeArrowheads="1"/>
          </p:cNvSpPr>
          <p:nvPr/>
        </p:nvSpPr>
        <p:spPr bwMode="auto">
          <a:xfrm>
            <a:off x="6012160" y="1752600"/>
            <a:ext cx="14401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lang="da-DK" altLang="da-DK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Landbook</a:t>
            </a:r>
            <a:endParaRPr lang="da-DK" alt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394" name="Line 16"/>
          <p:cNvSpPr>
            <a:spLocks noChangeShapeType="1"/>
          </p:cNvSpPr>
          <p:nvPr/>
        </p:nvSpPr>
        <p:spPr bwMode="auto">
          <a:xfrm>
            <a:off x="3952875" y="2847975"/>
            <a:ext cx="331788" cy="1158875"/>
          </a:xfrm>
          <a:prstGeom prst="line">
            <a:avLst/>
          </a:prstGeom>
          <a:noFill/>
          <a:ln w="38100">
            <a:solidFill>
              <a:srgbClr val="E09F2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95" name="TextBox 1"/>
          <p:cNvSpPr txBox="1">
            <a:spLocks noChangeArrowheads="1"/>
          </p:cNvSpPr>
          <p:nvPr/>
        </p:nvSpPr>
        <p:spPr bwMode="auto">
          <a:xfrm>
            <a:off x="836613" y="2938463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da-DK" sz="1200">
                <a:solidFill>
                  <a:schemeClr val="bg1"/>
                </a:solidFill>
              </a:rPr>
              <a:t>MAT</a:t>
            </a:r>
          </a:p>
        </p:txBody>
      </p:sp>
      <p:sp>
        <p:nvSpPr>
          <p:cNvPr id="16396" name="Rounded Rectangle 2"/>
          <p:cNvSpPr>
            <a:spLocks noChangeArrowheads="1"/>
          </p:cNvSpPr>
          <p:nvPr/>
        </p:nvSpPr>
        <p:spPr bwMode="auto">
          <a:xfrm>
            <a:off x="6197600" y="2063750"/>
            <a:ext cx="1897063" cy="1182688"/>
          </a:xfrm>
          <a:prstGeom prst="roundRect">
            <a:avLst>
              <a:gd name="adj" fmla="val 16667"/>
            </a:avLst>
          </a:prstGeom>
          <a:solidFill>
            <a:srgbClr val="0031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da-DK" altLang="da-DK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Building </a:t>
            </a:r>
            <a:r>
              <a:rPr lang="da-DK" altLang="da-DK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on </a:t>
            </a:r>
            <a:r>
              <a:rPr lang="da-DK" altLang="da-DK" sz="1200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leased</a:t>
            </a:r>
            <a:r>
              <a:rPr lang="da-DK" altLang="da-DK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 parcel</a:t>
            </a:r>
          </a:p>
        </p:txBody>
      </p:sp>
      <p:sp>
        <p:nvSpPr>
          <p:cNvPr id="16397" name="Rounded Rectangle 67"/>
          <p:cNvSpPr>
            <a:spLocks noChangeArrowheads="1"/>
          </p:cNvSpPr>
          <p:nvPr/>
        </p:nvSpPr>
        <p:spPr bwMode="auto">
          <a:xfrm>
            <a:off x="742950" y="2752725"/>
            <a:ext cx="685800" cy="1254125"/>
          </a:xfrm>
          <a:prstGeom prst="roundRect">
            <a:avLst>
              <a:gd name="adj" fmla="val 16667"/>
            </a:avLst>
          </a:prstGeom>
          <a:solidFill>
            <a:srgbClr val="D0B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/>
          </a:p>
        </p:txBody>
      </p:sp>
      <p:sp>
        <p:nvSpPr>
          <p:cNvPr id="16398" name="TextBox 68"/>
          <p:cNvSpPr txBox="1">
            <a:spLocks noChangeArrowheads="1"/>
          </p:cNvSpPr>
          <p:nvPr/>
        </p:nvSpPr>
        <p:spPr bwMode="auto">
          <a:xfrm>
            <a:off x="683568" y="2787650"/>
            <a:ext cx="83884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11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Cadaster</a:t>
            </a:r>
            <a:endParaRPr lang="da-DK" alt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399" name="Rounded Rectangle 69"/>
          <p:cNvSpPr>
            <a:spLocks noChangeArrowheads="1"/>
          </p:cNvSpPr>
          <p:nvPr/>
        </p:nvSpPr>
        <p:spPr bwMode="auto">
          <a:xfrm>
            <a:off x="742950" y="3098800"/>
            <a:ext cx="1897063" cy="1182688"/>
          </a:xfrm>
          <a:prstGeom prst="roundRect">
            <a:avLst>
              <a:gd name="adj" fmla="val 16667"/>
            </a:avLst>
          </a:prstGeom>
          <a:solidFill>
            <a:srgbClr val="D0B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/>
          </a:p>
        </p:txBody>
      </p:sp>
      <p:sp>
        <p:nvSpPr>
          <p:cNvPr id="16400" name="TextBox 70"/>
          <p:cNvSpPr txBox="1">
            <a:spLocks noChangeArrowheads="1"/>
          </p:cNvSpPr>
          <p:nvPr/>
        </p:nvSpPr>
        <p:spPr bwMode="auto">
          <a:xfrm>
            <a:off x="757238" y="3295650"/>
            <a:ext cx="20399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1200" i="1" dirty="0" smtClean="0">
                <a:solidFill>
                  <a:schemeClr val="bg1"/>
                </a:solidFill>
                <a:latin typeface="Arial" charset="0"/>
              </a:rPr>
              <a:t>Parcels</a:t>
            </a:r>
            <a:endParaRPr lang="da-DK" altLang="da-DK" sz="1200" i="1" dirty="0"/>
          </a:p>
        </p:txBody>
      </p:sp>
      <p:sp>
        <p:nvSpPr>
          <p:cNvPr id="16401" name="TextBox 73"/>
          <p:cNvSpPr txBox="1">
            <a:spLocks noChangeArrowheads="1"/>
          </p:cNvSpPr>
          <p:nvPr/>
        </p:nvSpPr>
        <p:spPr bwMode="auto">
          <a:xfrm>
            <a:off x="3054350" y="1397000"/>
            <a:ext cx="715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ESR</a:t>
            </a:r>
            <a:endParaRPr lang="da-DK" altLang="da-DK" sz="9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402" name="TextBox 75"/>
          <p:cNvSpPr txBox="1">
            <a:spLocks noChangeArrowheads="1"/>
          </p:cNvSpPr>
          <p:nvPr/>
        </p:nvSpPr>
        <p:spPr bwMode="auto">
          <a:xfrm>
            <a:off x="6203950" y="2206624"/>
            <a:ext cx="2038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da-DK" altLang="da-DK" sz="1200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Condominiums</a:t>
            </a:r>
            <a:endParaRPr lang="da-DK" altLang="da-DK" sz="1200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640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565400"/>
            <a:ext cx="4302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484313"/>
            <a:ext cx="2492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1108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Tekstboks 2"/>
          <p:cNvSpPr txBox="1">
            <a:spLocks noChangeArrowheads="1"/>
          </p:cNvSpPr>
          <p:nvPr/>
        </p:nvSpPr>
        <p:spPr bwMode="auto">
          <a:xfrm>
            <a:off x="3054350" y="1844675"/>
            <a:ext cx="1878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da-DK" altLang="da-DK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Building on </a:t>
            </a:r>
            <a:r>
              <a:rPr lang="da-DK" altLang="da-DK" sz="1200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leased</a:t>
            </a:r>
            <a:r>
              <a:rPr lang="da-DK" altLang="da-DK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 parcel</a:t>
            </a:r>
          </a:p>
        </p:txBody>
      </p:sp>
      <p:grpSp>
        <p:nvGrpSpPr>
          <p:cNvPr id="16407" name="Group 35"/>
          <p:cNvGrpSpPr>
            <a:grpSpLocks/>
          </p:cNvGrpSpPr>
          <p:nvPr/>
        </p:nvGrpSpPr>
        <p:grpSpPr bwMode="auto">
          <a:xfrm>
            <a:off x="4178300" y="3800475"/>
            <a:ext cx="687388" cy="552450"/>
            <a:chOff x="4472228" y="4235915"/>
            <a:chExt cx="1233204" cy="1088827"/>
          </a:xfrm>
        </p:grpSpPr>
        <p:sp>
          <p:nvSpPr>
            <p:cNvPr id="16419" name="Rectangle 5"/>
            <p:cNvSpPr>
              <a:spLocks/>
            </p:cNvSpPr>
            <p:nvPr/>
          </p:nvSpPr>
          <p:spPr bwMode="auto">
            <a:xfrm>
              <a:off x="4472228" y="4835526"/>
              <a:ext cx="417688" cy="338597"/>
            </a:xfrm>
            <a:custGeom>
              <a:avLst/>
              <a:gdLst>
                <a:gd name="T0" fmla="*/ 2382 w 417688"/>
                <a:gd name="T1" fmla="*/ 0 h 338597"/>
                <a:gd name="T2" fmla="*/ 415568 w 417688"/>
                <a:gd name="T3" fmla="*/ 201228 h 338597"/>
                <a:gd name="T4" fmla="*/ 417688 w 417688"/>
                <a:gd name="T5" fmla="*/ 338597 h 338597"/>
                <a:gd name="T6" fmla="*/ 0 w 417688"/>
                <a:gd name="T7" fmla="*/ 137604 h 338597"/>
                <a:gd name="T8" fmla="*/ 2382 w 417688"/>
                <a:gd name="T9" fmla="*/ 0 h 338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688" h="338597">
                  <a:moveTo>
                    <a:pt x="2382" y="0"/>
                  </a:moveTo>
                  <a:lnTo>
                    <a:pt x="415568" y="201228"/>
                  </a:lnTo>
                  <a:cubicBezTo>
                    <a:pt x="416275" y="247018"/>
                    <a:pt x="416981" y="292807"/>
                    <a:pt x="417688" y="338597"/>
                  </a:cubicBezTo>
                  <a:lnTo>
                    <a:pt x="0" y="137604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9EC9B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6420" name="Rectangle 5"/>
            <p:cNvSpPr>
              <a:spLocks/>
            </p:cNvSpPr>
            <p:nvPr/>
          </p:nvSpPr>
          <p:spPr bwMode="auto">
            <a:xfrm>
              <a:off x="4472228" y="4971256"/>
              <a:ext cx="419660" cy="351830"/>
            </a:xfrm>
            <a:custGeom>
              <a:avLst/>
              <a:gdLst>
                <a:gd name="T0" fmla="*/ 0 w 413295"/>
                <a:gd name="T1" fmla="*/ 0 h 390995"/>
                <a:gd name="T2" fmla="*/ 467046 w 413295"/>
                <a:gd name="T3" fmla="*/ 97640 h 390995"/>
                <a:gd name="T4" fmla="*/ 466670 w 413295"/>
                <a:gd name="T5" fmla="*/ 168060 h 390995"/>
                <a:gd name="T6" fmla="*/ 5381 w 413295"/>
                <a:gd name="T7" fmla="*/ 68018 h 390995"/>
                <a:gd name="T8" fmla="*/ 0 w 413295"/>
                <a:gd name="T9" fmla="*/ 0 h 3909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3295" h="390995">
                  <a:moveTo>
                    <a:pt x="0" y="0"/>
                  </a:moveTo>
                  <a:lnTo>
                    <a:pt x="413295" y="227162"/>
                  </a:lnTo>
                  <a:lnTo>
                    <a:pt x="412962" y="390995"/>
                  </a:lnTo>
                  <a:lnTo>
                    <a:pt x="4762" y="158246"/>
                  </a:lnTo>
                  <a:cubicBezTo>
                    <a:pt x="3956" y="97559"/>
                    <a:pt x="806" y="60687"/>
                    <a:pt x="0" y="0"/>
                  </a:cubicBezTo>
                  <a:close/>
                </a:path>
              </a:pathLst>
            </a:custGeom>
            <a:solidFill>
              <a:srgbClr val="9EC9B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6421" name="Rectangle 5"/>
            <p:cNvSpPr>
              <a:spLocks/>
            </p:cNvSpPr>
            <p:nvPr/>
          </p:nvSpPr>
          <p:spPr bwMode="auto">
            <a:xfrm>
              <a:off x="4474290" y="4644235"/>
              <a:ext cx="420317" cy="398121"/>
            </a:xfrm>
            <a:custGeom>
              <a:avLst/>
              <a:gdLst>
                <a:gd name="T0" fmla="*/ 0 w 11135"/>
                <a:gd name="T1" fmla="*/ 2147483647 h 10372"/>
                <a:gd name="T2" fmla="*/ 2147483647 w 11135"/>
                <a:gd name="T3" fmla="*/ 0 h 10372"/>
                <a:gd name="T4" fmla="*/ 2147483647 w 11135"/>
                <a:gd name="T5" fmla="*/ 2147483647 h 10372"/>
                <a:gd name="T6" fmla="*/ 0 w 11135"/>
                <a:gd name="T7" fmla="*/ 2147483647 h 103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35" h="10372">
                  <a:moveTo>
                    <a:pt x="0" y="4975"/>
                  </a:moveTo>
                  <a:lnTo>
                    <a:pt x="5693" y="0"/>
                  </a:lnTo>
                  <a:lnTo>
                    <a:pt x="11135" y="10372"/>
                  </a:lnTo>
                  <a:lnTo>
                    <a:pt x="0" y="4975"/>
                  </a:lnTo>
                  <a:close/>
                </a:path>
              </a:pathLst>
            </a:custGeom>
            <a:solidFill>
              <a:srgbClr val="4F757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6422" name="Rectangle 5"/>
            <p:cNvSpPr>
              <a:spLocks/>
            </p:cNvSpPr>
            <p:nvPr/>
          </p:nvSpPr>
          <p:spPr bwMode="auto">
            <a:xfrm>
              <a:off x="4889184" y="4842471"/>
              <a:ext cx="401019" cy="334045"/>
            </a:xfrm>
            <a:custGeom>
              <a:avLst/>
              <a:gdLst>
                <a:gd name="T0" fmla="*/ 0 w 401019"/>
                <a:gd name="T1" fmla="*/ 191678 h 334045"/>
                <a:gd name="T2" fmla="*/ 396517 w 401019"/>
                <a:gd name="T3" fmla="*/ 0 h 334045"/>
                <a:gd name="T4" fmla="*/ 401019 w 401019"/>
                <a:gd name="T5" fmla="*/ 144513 h 334045"/>
                <a:gd name="T6" fmla="*/ 4762 w 401019"/>
                <a:gd name="T7" fmla="*/ 334045 h 334045"/>
                <a:gd name="T8" fmla="*/ 0 w 401019"/>
                <a:gd name="T9" fmla="*/ 191678 h 334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019" h="334045">
                  <a:moveTo>
                    <a:pt x="0" y="191678"/>
                  </a:moveTo>
                  <a:lnTo>
                    <a:pt x="396517" y="0"/>
                  </a:lnTo>
                  <a:lnTo>
                    <a:pt x="401019" y="144513"/>
                  </a:lnTo>
                  <a:lnTo>
                    <a:pt x="4762" y="334045"/>
                  </a:lnTo>
                  <a:lnTo>
                    <a:pt x="0" y="191678"/>
                  </a:lnTo>
                  <a:close/>
                </a:path>
              </a:pathLst>
            </a:custGeom>
            <a:solidFill>
              <a:srgbClr val="9EC9B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6423" name="Rectangle 5"/>
            <p:cNvSpPr>
              <a:spLocks/>
            </p:cNvSpPr>
            <p:nvPr/>
          </p:nvSpPr>
          <p:spPr bwMode="auto">
            <a:xfrm>
              <a:off x="4893946" y="4988316"/>
              <a:ext cx="403401" cy="336426"/>
            </a:xfrm>
            <a:custGeom>
              <a:avLst/>
              <a:gdLst>
                <a:gd name="T0" fmla="*/ 0 w 403401"/>
                <a:gd name="T1" fmla="*/ 191677 h 336426"/>
                <a:gd name="T2" fmla="*/ 396518 w 403401"/>
                <a:gd name="T3" fmla="*/ 0 h 336426"/>
                <a:gd name="T4" fmla="*/ 403401 w 403401"/>
                <a:gd name="T5" fmla="*/ 137369 h 336426"/>
                <a:gd name="T6" fmla="*/ 0 w 403401"/>
                <a:gd name="T7" fmla="*/ 336426 h 336426"/>
                <a:gd name="T8" fmla="*/ 0 w 403401"/>
                <a:gd name="T9" fmla="*/ 191677 h 336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401" h="336426">
                  <a:moveTo>
                    <a:pt x="0" y="191677"/>
                  </a:moveTo>
                  <a:lnTo>
                    <a:pt x="396518" y="0"/>
                  </a:lnTo>
                  <a:lnTo>
                    <a:pt x="403401" y="137369"/>
                  </a:lnTo>
                  <a:lnTo>
                    <a:pt x="0" y="336426"/>
                  </a:lnTo>
                  <a:lnTo>
                    <a:pt x="0" y="191677"/>
                  </a:lnTo>
                  <a:close/>
                </a:path>
              </a:pathLst>
            </a:custGeom>
            <a:solidFill>
              <a:srgbClr val="9EC9B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6424" name="Rectangle 5"/>
            <p:cNvSpPr>
              <a:spLocks/>
            </p:cNvSpPr>
            <p:nvPr/>
          </p:nvSpPr>
          <p:spPr bwMode="auto">
            <a:xfrm>
              <a:off x="5292507" y="4771427"/>
              <a:ext cx="412925" cy="353096"/>
            </a:xfrm>
            <a:custGeom>
              <a:avLst/>
              <a:gdLst>
                <a:gd name="T0" fmla="*/ 0 w 412925"/>
                <a:gd name="T1" fmla="*/ 210729 h 353096"/>
                <a:gd name="T2" fmla="*/ 410805 w 412925"/>
                <a:gd name="T3" fmla="*/ 0 h 353096"/>
                <a:gd name="T4" fmla="*/ 412925 w 412925"/>
                <a:gd name="T5" fmla="*/ 137370 h 353096"/>
                <a:gd name="T6" fmla="*/ 4762 w 412925"/>
                <a:gd name="T7" fmla="*/ 353096 h 353096"/>
                <a:gd name="T8" fmla="*/ 0 w 412925"/>
                <a:gd name="T9" fmla="*/ 210729 h 353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2925" h="353096">
                  <a:moveTo>
                    <a:pt x="0" y="210729"/>
                  </a:moveTo>
                  <a:lnTo>
                    <a:pt x="410805" y="0"/>
                  </a:lnTo>
                  <a:cubicBezTo>
                    <a:pt x="411512" y="44202"/>
                    <a:pt x="412218" y="93168"/>
                    <a:pt x="412925" y="137370"/>
                  </a:cubicBezTo>
                  <a:lnTo>
                    <a:pt x="4762" y="353096"/>
                  </a:lnTo>
                  <a:lnTo>
                    <a:pt x="0" y="210729"/>
                  </a:lnTo>
                  <a:close/>
                </a:path>
              </a:pathLst>
            </a:custGeom>
            <a:solidFill>
              <a:srgbClr val="9EC9B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6425" name="Rectangle 5"/>
            <p:cNvSpPr>
              <a:spLocks/>
            </p:cNvSpPr>
            <p:nvPr/>
          </p:nvSpPr>
          <p:spPr bwMode="auto">
            <a:xfrm>
              <a:off x="5288077" y="4633903"/>
              <a:ext cx="413185" cy="353094"/>
            </a:xfrm>
            <a:custGeom>
              <a:avLst/>
              <a:gdLst>
                <a:gd name="T0" fmla="*/ 0 w 413185"/>
                <a:gd name="T1" fmla="*/ 208346 h 353094"/>
                <a:gd name="T2" fmla="*/ 413185 w 413185"/>
                <a:gd name="T3" fmla="*/ 0 h 353094"/>
                <a:gd name="T4" fmla="*/ 412925 w 413185"/>
                <a:gd name="T5" fmla="*/ 137368 h 353094"/>
                <a:gd name="T6" fmla="*/ 4762 w 413185"/>
                <a:gd name="T7" fmla="*/ 353094 h 353094"/>
                <a:gd name="T8" fmla="*/ 0 w 413185"/>
                <a:gd name="T9" fmla="*/ 208346 h 3530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3185" h="353094">
                  <a:moveTo>
                    <a:pt x="0" y="208346"/>
                  </a:moveTo>
                  <a:lnTo>
                    <a:pt x="413185" y="0"/>
                  </a:lnTo>
                  <a:cubicBezTo>
                    <a:pt x="413098" y="46583"/>
                    <a:pt x="413012" y="90785"/>
                    <a:pt x="412925" y="137368"/>
                  </a:cubicBezTo>
                  <a:lnTo>
                    <a:pt x="4762" y="353094"/>
                  </a:lnTo>
                  <a:lnTo>
                    <a:pt x="0" y="208346"/>
                  </a:lnTo>
                  <a:close/>
                </a:path>
              </a:pathLst>
            </a:custGeom>
            <a:solidFill>
              <a:srgbClr val="9EC9B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6426" name="Rectangle 5"/>
            <p:cNvSpPr>
              <a:spLocks/>
            </p:cNvSpPr>
            <p:nvPr/>
          </p:nvSpPr>
          <p:spPr bwMode="auto">
            <a:xfrm>
              <a:off x="4685906" y="4235915"/>
              <a:ext cx="1015382" cy="800770"/>
            </a:xfrm>
            <a:custGeom>
              <a:avLst/>
              <a:gdLst>
                <a:gd name="T0" fmla="*/ 0 w 1015382"/>
                <a:gd name="T1" fmla="*/ 405990 h 800770"/>
                <a:gd name="T2" fmla="*/ 810855 w 1015382"/>
                <a:gd name="T3" fmla="*/ 0 h 800770"/>
                <a:gd name="T4" fmla="*/ 1015382 w 1015382"/>
                <a:gd name="T5" fmla="*/ 399306 h 800770"/>
                <a:gd name="T6" fmla="*/ 207168 w 1015382"/>
                <a:gd name="T7" fmla="*/ 800770 h 800770"/>
                <a:gd name="T8" fmla="*/ 0 w 1015382"/>
                <a:gd name="T9" fmla="*/ 405990 h 8007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5382" h="800770">
                  <a:moveTo>
                    <a:pt x="0" y="405990"/>
                  </a:moveTo>
                  <a:lnTo>
                    <a:pt x="810855" y="0"/>
                  </a:lnTo>
                  <a:lnTo>
                    <a:pt x="1015382" y="399306"/>
                  </a:lnTo>
                  <a:lnTo>
                    <a:pt x="207168" y="800770"/>
                  </a:lnTo>
                  <a:lnTo>
                    <a:pt x="0" y="405990"/>
                  </a:lnTo>
                  <a:close/>
                </a:path>
              </a:pathLst>
            </a:custGeom>
            <a:solidFill>
              <a:srgbClr val="4F757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</p:grpSp>
      <p:sp>
        <p:nvSpPr>
          <p:cNvPr id="16408" name="Line 21"/>
          <p:cNvSpPr>
            <a:spLocks noChangeShapeType="1"/>
          </p:cNvSpPr>
          <p:nvPr/>
        </p:nvSpPr>
        <p:spPr bwMode="auto">
          <a:xfrm flipH="1">
            <a:off x="5651500" y="3295650"/>
            <a:ext cx="1412875" cy="1362075"/>
          </a:xfrm>
          <a:prstGeom prst="line">
            <a:avLst/>
          </a:prstGeom>
          <a:noFill/>
          <a:ln w="38100">
            <a:solidFill>
              <a:srgbClr val="E09F2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409" name="Line 11"/>
          <p:cNvSpPr>
            <a:spLocks noChangeShapeType="1"/>
          </p:cNvSpPr>
          <p:nvPr/>
        </p:nvSpPr>
        <p:spPr bwMode="auto">
          <a:xfrm>
            <a:off x="2652713" y="4032250"/>
            <a:ext cx="776287" cy="625475"/>
          </a:xfrm>
          <a:prstGeom prst="line">
            <a:avLst/>
          </a:prstGeom>
          <a:noFill/>
          <a:ln w="38100">
            <a:solidFill>
              <a:srgbClr val="E09F2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16410" name="Group 6"/>
          <p:cNvGrpSpPr>
            <a:grpSpLocks/>
          </p:cNvGrpSpPr>
          <p:nvPr/>
        </p:nvGrpSpPr>
        <p:grpSpPr bwMode="auto">
          <a:xfrm>
            <a:off x="4418013" y="4162425"/>
            <a:ext cx="1233487" cy="1089025"/>
            <a:chOff x="4472228" y="4235915"/>
            <a:chExt cx="1233204" cy="1088827"/>
          </a:xfrm>
        </p:grpSpPr>
        <p:sp>
          <p:nvSpPr>
            <p:cNvPr id="16411" name="Rectangle 5"/>
            <p:cNvSpPr>
              <a:spLocks/>
            </p:cNvSpPr>
            <p:nvPr/>
          </p:nvSpPr>
          <p:spPr bwMode="auto">
            <a:xfrm>
              <a:off x="4472228" y="4835526"/>
              <a:ext cx="417688" cy="338597"/>
            </a:xfrm>
            <a:custGeom>
              <a:avLst/>
              <a:gdLst>
                <a:gd name="T0" fmla="*/ 2382 w 417688"/>
                <a:gd name="T1" fmla="*/ 0 h 338597"/>
                <a:gd name="T2" fmla="*/ 415568 w 417688"/>
                <a:gd name="T3" fmla="*/ 201228 h 338597"/>
                <a:gd name="T4" fmla="*/ 417688 w 417688"/>
                <a:gd name="T5" fmla="*/ 338597 h 338597"/>
                <a:gd name="T6" fmla="*/ 0 w 417688"/>
                <a:gd name="T7" fmla="*/ 137604 h 338597"/>
                <a:gd name="T8" fmla="*/ 2382 w 417688"/>
                <a:gd name="T9" fmla="*/ 0 h 338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688" h="338597">
                  <a:moveTo>
                    <a:pt x="2382" y="0"/>
                  </a:moveTo>
                  <a:lnTo>
                    <a:pt x="415568" y="201228"/>
                  </a:lnTo>
                  <a:cubicBezTo>
                    <a:pt x="416275" y="247018"/>
                    <a:pt x="416981" y="292807"/>
                    <a:pt x="417688" y="338597"/>
                  </a:cubicBezTo>
                  <a:lnTo>
                    <a:pt x="0" y="137604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A9170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6412" name="Rectangle 5"/>
            <p:cNvSpPr>
              <a:spLocks/>
            </p:cNvSpPr>
            <p:nvPr/>
          </p:nvSpPr>
          <p:spPr bwMode="auto">
            <a:xfrm>
              <a:off x="4472228" y="4970794"/>
              <a:ext cx="419004" cy="352361"/>
            </a:xfrm>
            <a:custGeom>
              <a:avLst/>
              <a:gdLst>
                <a:gd name="T0" fmla="*/ 0 w 413295"/>
                <a:gd name="T1" fmla="*/ 0 h 390995"/>
                <a:gd name="T2" fmla="*/ 456379 w 413295"/>
                <a:gd name="T3" fmla="*/ 109331 h 390995"/>
                <a:gd name="T4" fmla="*/ 456011 w 413295"/>
                <a:gd name="T5" fmla="*/ 188182 h 390995"/>
                <a:gd name="T6" fmla="*/ 5259 w 413295"/>
                <a:gd name="T7" fmla="*/ 76162 h 390995"/>
                <a:gd name="T8" fmla="*/ 0 w 413295"/>
                <a:gd name="T9" fmla="*/ 0 h 3909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3295" h="390995">
                  <a:moveTo>
                    <a:pt x="0" y="0"/>
                  </a:moveTo>
                  <a:lnTo>
                    <a:pt x="413295" y="227162"/>
                  </a:lnTo>
                  <a:lnTo>
                    <a:pt x="412962" y="390995"/>
                  </a:lnTo>
                  <a:lnTo>
                    <a:pt x="4762" y="158246"/>
                  </a:lnTo>
                  <a:cubicBezTo>
                    <a:pt x="3956" y="97559"/>
                    <a:pt x="806" y="60687"/>
                    <a:pt x="0" y="0"/>
                  </a:cubicBezTo>
                  <a:close/>
                </a:path>
              </a:pathLst>
            </a:custGeom>
            <a:solidFill>
              <a:srgbClr val="9BAAB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6413" name="Rectangle 5"/>
            <p:cNvSpPr>
              <a:spLocks/>
            </p:cNvSpPr>
            <p:nvPr/>
          </p:nvSpPr>
          <p:spPr bwMode="auto">
            <a:xfrm>
              <a:off x="4474290" y="4644235"/>
              <a:ext cx="420317" cy="398121"/>
            </a:xfrm>
            <a:custGeom>
              <a:avLst/>
              <a:gdLst>
                <a:gd name="T0" fmla="*/ 0 w 11135"/>
                <a:gd name="T1" fmla="*/ 2147483647 h 10372"/>
                <a:gd name="T2" fmla="*/ 2147483647 w 11135"/>
                <a:gd name="T3" fmla="*/ 0 h 10372"/>
                <a:gd name="T4" fmla="*/ 2147483647 w 11135"/>
                <a:gd name="T5" fmla="*/ 2147483647 h 10372"/>
                <a:gd name="T6" fmla="*/ 0 w 11135"/>
                <a:gd name="T7" fmla="*/ 2147483647 h 103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35" h="10372">
                  <a:moveTo>
                    <a:pt x="0" y="4975"/>
                  </a:moveTo>
                  <a:lnTo>
                    <a:pt x="5693" y="0"/>
                  </a:lnTo>
                  <a:lnTo>
                    <a:pt x="11135" y="10372"/>
                  </a:lnTo>
                  <a:lnTo>
                    <a:pt x="0" y="4975"/>
                  </a:lnTo>
                  <a:close/>
                </a:path>
              </a:pathLst>
            </a:custGeom>
            <a:solidFill>
              <a:srgbClr val="5F8E9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6414" name="Rectangle 5"/>
            <p:cNvSpPr>
              <a:spLocks/>
            </p:cNvSpPr>
            <p:nvPr/>
          </p:nvSpPr>
          <p:spPr bwMode="auto">
            <a:xfrm>
              <a:off x="4889184" y="4842471"/>
              <a:ext cx="401019" cy="334045"/>
            </a:xfrm>
            <a:custGeom>
              <a:avLst/>
              <a:gdLst>
                <a:gd name="T0" fmla="*/ 0 w 401019"/>
                <a:gd name="T1" fmla="*/ 191678 h 334045"/>
                <a:gd name="T2" fmla="*/ 396517 w 401019"/>
                <a:gd name="T3" fmla="*/ 0 h 334045"/>
                <a:gd name="T4" fmla="*/ 401019 w 401019"/>
                <a:gd name="T5" fmla="*/ 144513 h 334045"/>
                <a:gd name="T6" fmla="*/ 4762 w 401019"/>
                <a:gd name="T7" fmla="*/ 334045 h 334045"/>
                <a:gd name="T8" fmla="*/ 0 w 401019"/>
                <a:gd name="T9" fmla="*/ 191678 h 334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019" h="334045">
                  <a:moveTo>
                    <a:pt x="0" y="191678"/>
                  </a:moveTo>
                  <a:lnTo>
                    <a:pt x="396517" y="0"/>
                  </a:lnTo>
                  <a:lnTo>
                    <a:pt x="401019" y="144513"/>
                  </a:lnTo>
                  <a:lnTo>
                    <a:pt x="4762" y="334045"/>
                  </a:lnTo>
                  <a:lnTo>
                    <a:pt x="0" y="191678"/>
                  </a:lnTo>
                  <a:close/>
                </a:path>
              </a:pathLst>
            </a:custGeom>
            <a:solidFill>
              <a:srgbClr val="851302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48" name="Rectangle 5"/>
            <p:cNvSpPr>
              <a:spLocks/>
            </p:cNvSpPr>
            <p:nvPr/>
          </p:nvSpPr>
          <p:spPr bwMode="auto">
            <a:xfrm>
              <a:off x="4894406" y="4988253"/>
              <a:ext cx="403132" cy="336489"/>
            </a:xfrm>
            <a:custGeom>
              <a:avLst/>
              <a:gdLst>
                <a:gd name="T0" fmla="*/ 0 w 403401"/>
                <a:gd name="T1" fmla="*/ 191677 h 336426"/>
                <a:gd name="T2" fmla="*/ 396518 w 403401"/>
                <a:gd name="T3" fmla="*/ 0 h 336426"/>
                <a:gd name="T4" fmla="*/ 403401 w 403401"/>
                <a:gd name="T5" fmla="*/ 137369 h 336426"/>
                <a:gd name="T6" fmla="*/ 0 w 403401"/>
                <a:gd name="T7" fmla="*/ 336426 h 336426"/>
                <a:gd name="T8" fmla="*/ 0 w 403401"/>
                <a:gd name="T9" fmla="*/ 191677 h 336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401" h="336426">
                  <a:moveTo>
                    <a:pt x="0" y="191677"/>
                  </a:moveTo>
                  <a:lnTo>
                    <a:pt x="396518" y="0"/>
                  </a:lnTo>
                  <a:lnTo>
                    <a:pt x="403401" y="137369"/>
                  </a:lnTo>
                  <a:lnTo>
                    <a:pt x="0" y="336426"/>
                  </a:lnTo>
                  <a:lnTo>
                    <a:pt x="0" y="19167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16416" name="Rectangle 5"/>
            <p:cNvSpPr>
              <a:spLocks/>
            </p:cNvSpPr>
            <p:nvPr/>
          </p:nvSpPr>
          <p:spPr bwMode="auto">
            <a:xfrm>
              <a:off x="5292507" y="4771427"/>
              <a:ext cx="412925" cy="353096"/>
            </a:xfrm>
            <a:custGeom>
              <a:avLst/>
              <a:gdLst>
                <a:gd name="T0" fmla="*/ 0 w 412925"/>
                <a:gd name="T1" fmla="*/ 210729 h 353096"/>
                <a:gd name="T2" fmla="*/ 410805 w 412925"/>
                <a:gd name="T3" fmla="*/ 0 h 353096"/>
                <a:gd name="T4" fmla="*/ 412925 w 412925"/>
                <a:gd name="T5" fmla="*/ 137370 h 353096"/>
                <a:gd name="T6" fmla="*/ 4762 w 412925"/>
                <a:gd name="T7" fmla="*/ 353096 h 353096"/>
                <a:gd name="T8" fmla="*/ 0 w 412925"/>
                <a:gd name="T9" fmla="*/ 210729 h 353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2925" h="353096">
                  <a:moveTo>
                    <a:pt x="0" y="210729"/>
                  </a:moveTo>
                  <a:lnTo>
                    <a:pt x="410805" y="0"/>
                  </a:lnTo>
                  <a:cubicBezTo>
                    <a:pt x="411512" y="44202"/>
                    <a:pt x="412218" y="93168"/>
                    <a:pt x="412925" y="137370"/>
                  </a:cubicBezTo>
                  <a:lnTo>
                    <a:pt x="4762" y="353096"/>
                  </a:lnTo>
                  <a:lnTo>
                    <a:pt x="0" y="210729"/>
                  </a:lnTo>
                  <a:close/>
                </a:path>
              </a:pathLst>
            </a:custGeom>
            <a:solidFill>
              <a:srgbClr val="E7DA8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6417" name="Rectangle 5"/>
            <p:cNvSpPr>
              <a:spLocks/>
            </p:cNvSpPr>
            <p:nvPr/>
          </p:nvSpPr>
          <p:spPr bwMode="auto">
            <a:xfrm>
              <a:off x="5288077" y="4633903"/>
              <a:ext cx="413185" cy="353094"/>
            </a:xfrm>
            <a:custGeom>
              <a:avLst/>
              <a:gdLst>
                <a:gd name="T0" fmla="*/ 0 w 413185"/>
                <a:gd name="T1" fmla="*/ 208346 h 353094"/>
                <a:gd name="T2" fmla="*/ 413185 w 413185"/>
                <a:gd name="T3" fmla="*/ 0 h 353094"/>
                <a:gd name="T4" fmla="*/ 412925 w 413185"/>
                <a:gd name="T5" fmla="*/ 137368 h 353094"/>
                <a:gd name="T6" fmla="*/ 4762 w 413185"/>
                <a:gd name="T7" fmla="*/ 353094 h 353094"/>
                <a:gd name="T8" fmla="*/ 0 w 413185"/>
                <a:gd name="T9" fmla="*/ 208346 h 3530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3185" h="353094">
                  <a:moveTo>
                    <a:pt x="0" y="208346"/>
                  </a:moveTo>
                  <a:lnTo>
                    <a:pt x="413185" y="0"/>
                  </a:lnTo>
                  <a:cubicBezTo>
                    <a:pt x="413098" y="46583"/>
                    <a:pt x="413012" y="90785"/>
                    <a:pt x="412925" y="137368"/>
                  </a:cubicBezTo>
                  <a:lnTo>
                    <a:pt x="4762" y="353094"/>
                  </a:lnTo>
                  <a:lnTo>
                    <a:pt x="0" y="208346"/>
                  </a:lnTo>
                  <a:close/>
                </a:path>
              </a:pathLst>
            </a:custGeom>
            <a:solidFill>
              <a:srgbClr val="9EC9B6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6418" name="Rectangle 5"/>
            <p:cNvSpPr>
              <a:spLocks/>
            </p:cNvSpPr>
            <p:nvPr/>
          </p:nvSpPr>
          <p:spPr bwMode="auto">
            <a:xfrm>
              <a:off x="4685906" y="4235915"/>
              <a:ext cx="1015382" cy="800770"/>
            </a:xfrm>
            <a:custGeom>
              <a:avLst/>
              <a:gdLst>
                <a:gd name="T0" fmla="*/ 0 w 1015382"/>
                <a:gd name="T1" fmla="*/ 405990 h 800770"/>
                <a:gd name="T2" fmla="*/ 810855 w 1015382"/>
                <a:gd name="T3" fmla="*/ 0 h 800770"/>
                <a:gd name="T4" fmla="*/ 1015382 w 1015382"/>
                <a:gd name="T5" fmla="*/ 399306 h 800770"/>
                <a:gd name="T6" fmla="*/ 207168 w 1015382"/>
                <a:gd name="T7" fmla="*/ 800770 h 800770"/>
                <a:gd name="T8" fmla="*/ 0 w 1015382"/>
                <a:gd name="T9" fmla="*/ 405990 h 8007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5382" h="800770">
                  <a:moveTo>
                    <a:pt x="0" y="405990"/>
                  </a:moveTo>
                  <a:lnTo>
                    <a:pt x="810855" y="0"/>
                  </a:lnTo>
                  <a:lnTo>
                    <a:pt x="1015382" y="399306"/>
                  </a:lnTo>
                  <a:lnTo>
                    <a:pt x="207168" y="800770"/>
                  </a:lnTo>
                  <a:lnTo>
                    <a:pt x="0" y="405990"/>
                  </a:lnTo>
                  <a:close/>
                </a:path>
              </a:pathLst>
            </a:custGeom>
            <a:solidFill>
              <a:srgbClr val="4F757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509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3"/>
          <p:cNvSpPr>
            <a:spLocks/>
          </p:cNvSpPr>
          <p:nvPr/>
        </p:nvSpPr>
        <p:spPr bwMode="auto">
          <a:xfrm>
            <a:off x="2484438" y="3757613"/>
            <a:ext cx="4208462" cy="1903412"/>
          </a:xfrm>
          <a:custGeom>
            <a:avLst/>
            <a:gdLst>
              <a:gd name="T0" fmla="*/ 0 w 4209535"/>
              <a:gd name="T1" fmla="*/ 940510 h 1902941"/>
              <a:gd name="T2" fmla="*/ 2023411 w 4209535"/>
              <a:gd name="T3" fmla="*/ 0 h 1902941"/>
              <a:gd name="T4" fmla="*/ 4203101 w 4209535"/>
              <a:gd name="T5" fmla="*/ 899258 h 1902941"/>
              <a:gd name="T6" fmla="*/ 2253717 w 4209535"/>
              <a:gd name="T7" fmla="*/ 1905768 h 1902941"/>
              <a:gd name="T8" fmla="*/ 0 w 4209535"/>
              <a:gd name="T9" fmla="*/ 940510 h 19029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09535" h="1902941">
                <a:moveTo>
                  <a:pt x="0" y="939114"/>
                </a:moveTo>
                <a:lnTo>
                  <a:pt x="2026508" y="0"/>
                </a:lnTo>
                <a:lnTo>
                  <a:pt x="4209535" y="897925"/>
                </a:lnTo>
                <a:lnTo>
                  <a:pt x="2257167" y="1902941"/>
                </a:lnTo>
                <a:lnTo>
                  <a:pt x="0" y="939114"/>
                </a:lnTo>
                <a:close/>
              </a:path>
            </a:pathLst>
          </a:custGeom>
          <a:solidFill>
            <a:srgbClr val="E7DA83">
              <a:alpha val="52156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endParaRPr lang="da-DK"/>
          </a:p>
        </p:txBody>
      </p:sp>
      <p:grpSp>
        <p:nvGrpSpPr>
          <p:cNvPr id="17411" name="Group 6"/>
          <p:cNvGrpSpPr>
            <a:grpSpLocks/>
          </p:cNvGrpSpPr>
          <p:nvPr/>
        </p:nvGrpSpPr>
        <p:grpSpPr bwMode="auto">
          <a:xfrm>
            <a:off x="4418013" y="4162425"/>
            <a:ext cx="1233487" cy="1089025"/>
            <a:chOff x="4472228" y="4235915"/>
            <a:chExt cx="1233204" cy="1088827"/>
          </a:xfrm>
        </p:grpSpPr>
        <p:sp>
          <p:nvSpPr>
            <p:cNvPr id="17443" name="Rectangle 5"/>
            <p:cNvSpPr>
              <a:spLocks/>
            </p:cNvSpPr>
            <p:nvPr/>
          </p:nvSpPr>
          <p:spPr bwMode="auto">
            <a:xfrm>
              <a:off x="4472228" y="4835526"/>
              <a:ext cx="417688" cy="338597"/>
            </a:xfrm>
            <a:custGeom>
              <a:avLst/>
              <a:gdLst>
                <a:gd name="T0" fmla="*/ 2382 w 417688"/>
                <a:gd name="T1" fmla="*/ 0 h 338597"/>
                <a:gd name="T2" fmla="*/ 415568 w 417688"/>
                <a:gd name="T3" fmla="*/ 201228 h 338597"/>
                <a:gd name="T4" fmla="*/ 417688 w 417688"/>
                <a:gd name="T5" fmla="*/ 338597 h 338597"/>
                <a:gd name="T6" fmla="*/ 0 w 417688"/>
                <a:gd name="T7" fmla="*/ 137604 h 338597"/>
                <a:gd name="T8" fmla="*/ 2382 w 417688"/>
                <a:gd name="T9" fmla="*/ 0 h 338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688" h="338597">
                  <a:moveTo>
                    <a:pt x="2382" y="0"/>
                  </a:moveTo>
                  <a:lnTo>
                    <a:pt x="415568" y="201228"/>
                  </a:lnTo>
                  <a:cubicBezTo>
                    <a:pt x="416275" y="247018"/>
                    <a:pt x="416981" y="292807"/>
                    <a:pt x="417688" y="338597"/>
                  </a:cubicBezTo>
                  <a:lnTo>
                    <a:pt x="0" y="137604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A9170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7444" name="Rectangle 5"/>
            <p:cNvSpPr>
              <a:spLocks/>
            </p:cNvSpPr>
            <p:nvPr/>
          </p:nvSpPr>
          <p:spPr bwMode="auto">
            <a:xfrm>
              <a:off x="4472228" y="4970794"/>
              <a:ext cx="419004" cy="352361"/>
            </a:xfrm>
            <a:custGeom>
              <a:avLst/>
              <a:gdLst>
                <a:gd name="T0" fmla="*/ 0 w 413295"/>
                <a:gd name="T1" fmla="*/ 0 h 390995"/>
                <a:gd name="T2" fmla="*/ 450161 w 413295"/>
                <a:gd name="T3" fmla="*/ 121318 h 390995"/>
                <a:gd name="T4" fmla="*/ 449798 w 413295"/>
                <a:gd name="T5" fmla="*/ 208815 h 390995"/>
                <a:gd name="T6" fmla="*/ 5187 w 413295"/>
                <a:gd name="T7" fmla="*/ 84513 h 390995"/>
                <a:gd name="T8" fmla="*/ 0 w 413295"/>
                <a:gd name="T9" fmla="*/ 0 h 3909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3295" h="390995">
                  <a:moveTo>
                    <a:pt x="0" y="0"/>
                  </a:moveTo>
                  <a:lnTo>
                    <a:pt x="413295" y="227162"/>
                  </a:lnTo>
                  <a:lnTo>
                    <a:pt x="412962" y="390995"/>
                  </a:lnTo>
                  <a:lnTo>
                    <a:pt x="4762" y="158246"/>
                  </a:lnTo>
                  <a:cubicBezTo>
                    <a:pt x="3956" y="97559"/>
                    <a:pt x="806" y="60687"/>
                    <a:pt x="0" y="0"/>
                  </a:cubicBezTo>
                  <a:close/>
                </a:path>
              </a:pathLst>
            </a:custGeom>
            <a:solidFill>
              <a:srgbClr val="9BAAB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7445" name="Rectangle 5"/>
            <p:cNvSpPr>
              <a:spLocks/>
            </p:cNvSpPr>
            <p:nvPr/>
          </p:nvSpPr>
          <p:spPr bwMode="auto">
            <a:xfrm>
              <a:off x="4474290" y="4644235"/>
              <a:ext cx="420317" cy="398121"/>
            </a:xfrm>
            <a:custGeom>
              <a:avLst/>
              <a:gdLst>
                <a:gd name="T0" fmla="*/ 0 w 11135"/>
                <a:gd name="T1" fmla="*/ 2147483647 h 10372"/>
                <a:gd name="T2" fmla="*/ 2147483647 w 11135"/>
                <a:gd name="T3" fmla="*/ 0 h 10372"/>
                <a:gd name="T4" fmla="*/ 2147483647 w 11135"/>
                <a:gd name="T5" fmla="*/ 2147483647 h 10372"/>
                <a:gd name="T6" fmla="*/ 0 w 11135"/>
                <a:gd name="T7" fmla="*/ 2147483647 h 103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35" h="10372">
                  <a:moveTo>
                    <a:pt x="0" y="4975"/>
                  </a:moveTo>
                  <a:lnTo>
                    <a:pt x="5693" y="0"/>
                  </a:lnTo>
                  <a:lnTo>
                    <a:pt x="11135" y="10372"/>
                  </a:lnTo>
                  <a:lnTo>
                    <a:pt x="0" y="4975"/>
                  </a:lnTo>
                  <a:close/>
                </a:path>
              </a:pathLst>
            </a:custGeom>
            <a:solidFill>
              <a:srgbClr val="5F8E9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7446" name="Rectangle 5"/>
            <p:cNvSpPr>
              <a:spLocks/>
            </p:cNvSpPr>
            <p:nvPr/>
          </p:nvSpPr>
          <p:spPr bwMode="auto">
            <a:xfrm>
              <a:off x="4889184" y="4842471"/>
              <a:ext cx="401019" cy="334045"/>
            </a:xfrm>
            <a:custGeom>
              <a:avLst/>
              <a:gdLst>
                <a:gd name="T0" fmla="*/ 0 w 401019"/>
                <a:gd name="T1" fmla="*/ 191678 h 334045"/>
                <a:gd name="T2" fmla="*/ 396517 w 401019"/>
                <a:gd name="T3" fmla="*/ 0 h 334045"/>
                <a:gd name="T4" fmla="*/ 401019 w 401019"/>
                <a:gd name="T5" fmla="*/ 144513 h 334045"/>
                <a:gd name="T6" fmla="*/ 4762 w 401019"/>
                <a:gd name="T7" fmla="*/ 334045 h 334045"/>
                <a:gd name="T8" fmla="*/ 0 w 401019"/>
                <a:gd name="T9" fmla="*/ 191678 h 334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019" h="334045">
                  <a:moveTo>
                    <a:pt x="0" y="191678"/>
                  </a:moveTo>
                  <a:lnTo>
                    <a:pt x="396517" y="0"/>
                  </a:lnTo>
                  <a:lnTo>
                    <a:pt x="401019" y="144513"/>
                  </a:lnTo>
                  <a:lnTo>
                    <a:pt x="4762" y="334045"/>
                  </a:lnTo>
                  <a:lnTo>
                    <a:pt x="0" y="191678"/>
                  </a:lnTo>
                  <a:close/>
                </a:path>
              </a:pathLst>
            </a:custGeom>
            <a:solidFill>
              <a:srgbClr val="851302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8471" name="Rectangle 5"/>
            <p:cNvSpPr>
              <a:spLocks/>
            </p:cNvSpPr>
            <p:nvPr/>
          </p:nvSpPr>
          <p:spPr bwMode="auto">
            <a:xfrm>
              <a:off x="4894406" y="4988253"/>
              <a:ext cx="403132" cy="336489"/>
            </a:xfrm>
            <a:custGeom>
              <a:avLst/>
              <a:gdLst>
                <a:gd name="T0" fmla="*/ 0 w 403401"/>
                <a:gd name="T1" fmla="*/ 191677 h 336426"/>
                <a:gd name="T2" fmla="*/ 396518 w 403401"/>
                <a:gd name="T3" fmla="*/ 0 h 336426"/>
                <a:gd name="T4" fmla="*/ 403401 w 403401"/>
                <a:gd name="T5" fmla="*/ 137369 h 336426"/>
                <a:gd name="T6" fmla="*/ 0 w 403401"/>
                <a:gd name="T7" fmla="*/ 336426 h 336426"/>
                <a:gd name="T8" fmla="*/ 0 w 403401"/>
                <a:gd name="T9" fmla="*/ 191677 h 336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401" h="336426">
                  <a:moveTo>
                    <a:pt x="0" y="191677"/>
                  </a:moveTo>
                  <a:lnTo>
                    <a:pt x="396518" y="0"/>
                  </a:lnTo>
                  <a:lnTo>
                    <a:pt x="403401" y="137369"/>
                  </a:lnTo>
                  <a:lnTo>
                    <a:pt x="0" y="336426"/>
                  </a:lnTo>
                  <a:lnTo>
                    <a:pt x="0" y="19167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17448" name="Rectangle 5"/>
            <p:cNvSpPr>
              <a:spLocks/>
            </p:cNvSpPr>
            <p:nvPr/>
          </p:nvSpPr>
          <p:spPr bwMode="auto">
            <a:xfrm>
              <a:off x="5292507" y="4771427"/>
              <a:ext cx="412925" cy="353096"/>
            </a:xfrm>
            <a:custGeom>
              <a:avLst/>
              <a:gdLst>
                <a:gd name="T0" fmla="*/ 0 w 412925"/>
                <a:gd name="T1" fmla="*/ 210729 h 353096"/>
                <a:gd name="T2" fmla="*/ 410805 w 412925"/>
                <a:gd name="T3" fmla="*/ 0 h 353096"/>
                <a:gd name="T4" fmla="*/ 412925 w 412925"/>
                <a:gd name="T5" fmla="*/ 137370 h 353096"/>
                <a:gd name="T6" fmla="*/ 4762 w 412925"/>
                <a:gd name="T7" fmla="*/ 353096 h 353096"/>
                <a:gd name="T8" fmla="*/ 0 w 412925"/>
                <a:gd name="T9" fmla="*/ 210729 h 353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2925" h="353096">
                  <a:moveTo>
                    <a:pt x="0" y="210729"/>
                  </a:moveTo>
                  <a:lnTo>
                    <a:pt x="410805" y="0"/>
                  </a:lnTo>
                  <a:cubicBezTo>
                    <a:pt x="411512" y="44202"/>
                    <a:pt x="412218" y="93168"/>
                    <a:pt x="412925" y="137370"/>
                  </a:cubicBezTo>
                  <a:lnTo>
                    <a:pt x="4762" y="353096"/>
                  </a:lnTo>
                  <a:lnTo>
                    <a:pt x="0" y="210729"/>
                  </a:lnTo>
                  <a:close/>
                </a:path>
              </a:pathLst>
            </a:custGeom>
            <a:solidFill>
              <a:srgbClr val="E7DA8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7449" name="Rectangle 5"/>
            <p:cNvSpPr>
              <a:spLocks/>
            </p:cNvSpPr>
            <p:nvPr/>
          </p:nvSpPr>
          <p:spPr bwMode="auto">
            <a:xfrm>
              <a:off x="5288077" y="4633903"/>
              <a:ext cx="413185" cy="353094"/>
            </a:xfrm>
            <a:custGeom>
              <a:avLst/>
              <a:gdLst>
                <a:gd name="T0" fmla="*/ 0 w 413185"/>
                <a:gd name="T1" fmla="*/ 208346 h 353094"/>
                <a:gd name="T2" fmla="*/ 413185 w 413185"/>
                <a:gd name="T3" fmla="*/ 0 h 353094"/>
                <a:gd name="T4" fmla="*/ 412925 w 413185"/>
                <a:gd name="T5" fmla="*/ 137368 h 353094"/>
                <a:gd name="T6" fmla="*/ 4762 w 413185"/>
                <a:gd name="T7" fmla="*/ 353094 h 353094"/>
                <a:gd name="T8" fmla="*/ 0 w 413185"/>
                <a:gd name="T9" fmla="*/ 208346 h 3530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3185" h="353094">
                  <a:moveTo>
                    <a:pt x="0" y="208346"/>
                  </a:moveTo>
                  <a:lnTo>
                    <a:pt x="413185" y="0"/>
                  </a:lnTo>
                  <a:cubicBezTo>
                    <a:pt x="413098" y="46583"/>
                    <a:pt x="413012" y="90785"/>
                    <a:pt x="412925" y="137368"/>
                  </a:cubicBezTo>
                  <a:lnTo>
                    <a:pt x="4762" y="353094"/>
                  </a:lnTo>
                  <a:lnTo>
                    <a:pt x="0" y="208346"/>
                  </a:lnTo>
                  <a:close/>
                </a:path>
              </a:pathLst>
            </a:custGeom>
            <a:solidFill>
              <a:srgbClr val="9EC9B6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7450" name="Rectangle 5"/>
            <p:cNvSpPr>
              <a:spLocks/>
            </p:cNvSpPr>
            <p:nvPr/>
          </p:nvSpPr>
          <p:spPr bwMode="auto">
            <a:xfrm>
              <a:off x="4685906" y="4235915"/>
              <a:ext cx="1015382" cy="800770"/>
            </a:xfrm>
            <a:custGeom>
              <a:avLst/>
              <a:gdLst>
                <a:gd name="T0" fmla="*/ 0 w 1015382"/>
                <a:gd name="T1" fmla="*/ 405990 h 800770"/>
                <a:gd name="T2" fmla="*/ 810855 w 1015382"/>
                <a:gd name="T3" fmla="*/ 0 h 800770"/>
                <a:gd name="T4" fmla="*/ 1015382 w 1015382"/>
                <a:gd name="T5" fmla="*/ 399306 h 800770"/>
                <a:gd name="T6" fmla="*/ 207168 w 1015382"/>
                <a:gd name="T7" fmla="*/ 800770 h 800770"/>
                <a:gd name="T8" fmla="*/ 0 w 1015382"/>
                <a:gd name="T9" fmla="*/ 405990 h 8007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5382" h="800770">
                  <a:moveTo>
                    <a:pt x="0" y="405990"/>
                  </a:moveTo>
                  <a:lnTo>
                    <a:pt x="810855" y="0"/>
                  </a:lnTo>
                  <a:lnTo>
                    <a:pt x="1015382" y="399306"/>
                  </a:lnTo>
                  <a:lnTo>
                    <a:pt x="207168" y="800770"/>
                  </a:lnTo>
                  <a:lnTo>
                    <a:pt x="0" y="405990"/>
                  </a:lnTo>
                  <a:close/>
                </a:path>
              </a:pathLst>
            </a:custGeom>
            <a:solidFill>
              <a:srgbClr val="4F757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</p:grpSp>
      <p:sp>
        <p:nvSpPr>
          <p:cNvPr id="17412" name="Rounded Rectangle 72"/>
          <p:cNvSpPr>
            <a:spLocks noChangeArrowheads="1"/>
          </p:cNvSpPr>
          <p:nvPr/>
        </p:nvSpPr>
        <p:spPr bwMode="auto">
          <a:xfrm>
            <a:off x="3036888" y="1319213"/>
            <a:ext cx="685800" cy="1254125"/>
          </a:xfrm>
          <a:prstGeom prst="roundRect">
            <a:avLst>
              <a:gd name="adj" fmla="val 16667"/>
            </a:avLst>
          </a:prstGeom>
          <a:solidFill>
            <a:srgbClr val="8513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/>
          </a:p>
        </p:txBody>
      </p:sp>
      <p:sp>
        <p:nvSpPr>
          <p:cNvPr id="17413" name="Rounded Rectangle 74"/>
          <p:cNvSpPr>
            <a:spLocks noChangeArrowheads="1"/>
          </p:cNvSpPr>
          <p:nvPr/>
        </p:nvSpPr>
        <p:spPr bwMode="auto">
          <a:xfrm>
            <a:off x="3036888" y="1665288"/>
            <a:ext cx="1895475" cy="1182687"/>
          </a:xfrm>
          <a:prstGeom prst="roundRect">
            <a:avLst>
              <a:gd name="adj" fmla="val 16667"/>
            </a:avLst>
          </a:prstGeom>
          <a:solidFill>
            <a:srgbClr val="8513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/>
          </a:p>
        </p:txBody>
      </p:sp>
      <p:sp>
        <p:nvSpPr>
          <p:cNvPr id="17414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172325" cy="647700"/>
          </a:xfrm>
        </p:spPr>
        <p:txBody>
          <a:bodyPr/>
          <a:lstStyle/>
          <a:p>
            <a:r>
              <a:rPr lang="da-DK" altLang="da-DK" b="1" smtClean="0">
                <a:latin typeface="Arial" charset="0"/>
                <a:cs typeface="Arial" charset="0"/>
              </a:rPr>
              <a:t>Contents of the cadastre after changes</a:t>
            </a:r>
          </a:p>
        </p:txBody>
      </p:sp>
      <p:sp>
        <p:nvSpPr>
          <p:cNvPr id="17415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mtClean="0"/>
              <a:t>Danish Geodata Agency</a:t>
            </a:r>
          </a:p>
        </p:txBody>
      </p:sp>
      <p:sp>
        <p:nvSpPr>
          <p:cNvPr id="17416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mtClean="0"/>
              <a:t>SIDE </a:t>
            </a:r>
            <a:fld id="{75B319D2-A6B4-4A3F-9B04-9FAF99209B68}" type="slidenum">
              <a:rPr lang="da-DK" altLang="da-DK" smtClean="0"/>
              <a:pPr>
                <a:spcBef>
                  <a:spcPct val="0"/>
                </a:spcBef>
              </a:pPr>
              <a:t>13</a:t>
            </a:fld>
            <a:endParaRPr lang="da-DK" altLang="da-DK" smtClean="0"/>
          </a:p>
        </p:txBody>
      </p:sp>
      <p:sp>
        <p:nvSpPr>
          <p:cNvPr id="17417" name="Rounded Rectangle 4"/>
          <p:cNvSpPr>
            <a:spLocks noChangeArrowheads="1"/>
          </p:cNvSpPr>
          <p:nvPr/>
        </p:nvSpPr>
        <p:spPr bwMode="auto">
          <a:xfrm>
            <a:off x="6203950" y="1717675"/>
            <a:ext cx="685800" cy="1254125"/>
          </a:xfrm>
          <a:prstGeom prst="roundRect">
            <a:avLst>
              <a:gd name="adj" fmla="val 16667"/>
            </a:avLst>
          </a:prstGeom>
          <a:solidFill>
            <a:srgbClr val="0031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/>
          </a:p>
        </p:txBody>
      </p:sp>
      <p:sp>
        <p:nvSpPr>
          <p:cNvPr id="17418" name="TextBox 5"/>
          <p:cNvSpPr txBox="1">
            <a:spLocks noChangeArrowheads="1"/>
          </p:cNvSpPr>
          <p:nvPr/>
        </p:nvSpPr>
        <p:spPr bwMode="auto">
          <a:xfrm>
            <a:off x="6084168" y="1752600"/>
            <a:ext cx="8547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da-DK" altLang="da-DK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Landbook</a:t>
            </a:r>
            <a:endParaRPr lang="da-DK" alt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419" name="Line 16"/>
          <p:cNvSpPr>
            <a:spLocks noChangeShapeType="1"/>
          </p:cNvSpPr>
          <p:nvPr/>
        </p:nvSpPr>
        <p:spPr bwMode="auto">
          <a:xfrm flipV="1">
            <a:off x="2640013" y="4006850"/>
            <a:ext cx="1644650" cy="15875"/>
          </a:xfrm>
          <a:prstGeom prst="line">
            <a:avLst/>
          </a:prstGeom>
          <a:noFill/>
          <a:ln w="38100">
            <a:solidFill>
              <a:srgbClr val="E09F2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420" name="Line 21"/>
          <p:cNvSpPr>
            <a:spLocks noChangeShapeType="1"/>
          </p:cNvSpPr>
          <p:nvPr/>
        </p:nvSpPr>
        <p:spPr bwMode="auto">
          <a:xfrm>
            <a:off x="2640013" y="4022725"/>
            <a:ext cx="2940050" cy="669925"/>
          </a:xfrm>
          <a:prstGeom prst="line">
            <a:avLst/>
          </a:prstGeom>
          <a:noFill/>
          <a:ln w="38100">
            <a:solidFill>
              <a:srgbClr val="E09F2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421" name="Line 11"/>
          <p:cNvSpPr>
            <a:spLocks noChangeShapeType="1"/>
          </p:cNvSpPr>
          <p:nvPr/>
        </p:nvSpPr>
        <p:spPr bwMode="auto">
          <a:xfrm>
            <a:off x="2643188" y="4022725"/>
            <a:ext cx="796925" cy="635000"/>
          </a:xfrm>
          <a:prstGeom prst="line">
            <a:avLst/>
          </a:prstGeom>
          <a:noFill/>
          <a:ln w="38100">
            <a:solidFill>
              <a:srgbClr val="E09F2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422" name="TextBox 1"/>
          <p:cNvSpPr txBox="1">
            <a:spLocks noChangeArrowheads="1"/>
          </p:cNvSpPr>
          <p:nvPr/>
        </p:nvSpPr>
        <p:spPr bwMode="auto">
          <a:xfrm>
            <a:off x="836613" y="2938463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da-DK" sz="1200">
                <a:solidFill>
                  <a:schemeClr val="bg1"/>
                </a:solidFill>
              </a:rPr>
              <a:t>MAT</a:t>
            </a:r>
          </a:p>
        </p:txBody>
      </p:sp>
      <p:sp>
        <p:nvSpPr>
          <p:cNvPr id="17423" name="Rounded Rectangle 2"/>
          <p:cNvSpPr>
            <a:spLocks noChangeArrowheads="1"/>
          </p:cNvSpPr>
          <p:nvPr/>
        </p:nvSpPr>
        <p:spPr bwMode="auto">
          <a:xfrm>
            <a:off x="6163468" y="2060575"/>
            <a:ext cx="1897063" cy="1182688"/>
          </a:xfrm>
          <a:prstGeom prst="roundRect">
            <a:avLst>
              <a:gd name="adj" fmla="val 16667"/>
            </a:avLst>
          </a:prstGeom>
          <a:solidFill>
            <a:srgbClr val="0031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r>
              <a:rPr lang="da-DK" sz="1200" i="1" strike="sngStrik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Building </a:t>
            </a:r>
            <a:r>
              <a:rPr lang="da-DK" sz="1200" i="1" strike="sng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da-DK" sz="1200" i="1" strike="sngStrik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leased</a:t>
            </a:r>
            <a:r>
              <a:rPr lang="da-DK" sz="1200" i="1" strike="sng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parcel</a:t>
            </a:r>
          </a:p>
        </p:txBody>
      </p:sp>
      <p:sp>
        <p:nvSpPr>
          <p:cNvPr id="17424" name="Rounded Rectangle 67"/>
          <p:cNvSpPr>
            <a:spLocks noChangeArrowheads="1"/>
          </p:cNvSpPr>
          <p:nvPr/>
        </p:nvSpPr>
        <p:spPr bwMode="auto">
          <a:xfrm>
            <a:off x="742950" y="2752725"/>
            <a:ext cx="685800" cy="1254125"/>
          </a:xfrm>
          <a:prstGeom prst="roundRect">
            <a:avLst>
              <a:gd name="adj" fmla="val 16667"/>
            </a:avLst>
          </a:prstGeom>
          <a:solidFill>
            <a:srgbClr val="D0B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/>
          </a:p>
        </p:txBody>
      </p:sp>
      <p:sp>
        <p:nvSpPr>
          <p:cNvPr id="17425" name="TextBox 68"/>
          <p:cNvSpPr txBox="1">
            <a:spLocks noChangeArrowheads="1"/>
          </p:cNvSpPr>
          <p:nvPr/>
        </p:nvSpPr>
        <p:spPr bwMode="auto">
          <a:xfrm>
            <a:off x="683568" y="2787650"/>
            <a:ext cx="7943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da-DK" altLang="da-DK" sz="11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Cadaster</a:t>
            </a:r>
            <a:endParaRPr lang="da-DK" alt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da-DK" alt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426" name="Rounded Rectangle 69"/>
          <p:cNvSpPr>
            <a:spLocks noChangeArrowheads="1"/>
          </p:cNvSpPr>
          <p:nvPr/>
        </p:nvSpPr>
        <p:spPr bwMode="auto">
          <a:xfrm>
            <a:off x="742950" y="3098800"/>
            <a:ext cx="1897063" cy="1182688"/>
          </a:xfrm>
          <a:prstGeom prst="roundRect">
            <a:avLst>
              <a:gd name="adj" fmla="val 16667"/>
            </a:avLst>
          </a:prstGeom>
          <a:solidFill>
            <a:srgbClr val="D0B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/>
          </a:p>
        </p:txBody>
      </p:sp>
      <p:sp>
        <p:nvSpPr>
          <p:cNvPr id="17427" name="TextBox 70"/>
          <p:cNvSpPr txBox="1">
            <a:spLocks noChangeArrowheads="1"/>
          </p:cNvSpPr>
          <p:nvPr/>
        </p:nvSpPr>
        <p:spPr bwMode="auto">
          <a:xfrm>
            <a:off x="757238" y="3295650"/>
            <a:ext cx="1882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1200" i="1" dirty="0" smtClean="0">
                <a:solidFill>
                  <a:schemeClr val="bg1"/>
                </a:solidFill>
                <a:latin typeface="Arial" charset="0"/>
              </a:rPr>
              <a:t>Parcels</a:t>
            </a:r>
            <a:endParaRPr lang="da-DK" altLang="da-DK" sz="1200" i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a-DK" altLang="da-DK" sz="1200" i="1" dirty="0">
                <a:solidFill>
                  <a:schemeClr val="bg1"/>
                </a:solidFill>
                <a:latin typeface="Arial" charset="0"/>
              </a:rPr>
              <a:t>Building on </a:t>
            </a:r>
            <a:r>
              <a:rPr lang="da-DK" altLang="da-DK" sz="1200" i="1" dirty="0" err="1">
                <a:solidFill>
                  <a:schemeClr val="bg1"/>
                </a:solidFill>
                <a:latin typeface="Arial" charset="0"/>
              </a:rPr>
              <a:t>leased</a:t>
            </a:r>
            <a:r>
              <a:rPr lang="da-DK" altLang="da-DK" sz="1200" i="1" dirty="0">
                <a:solidFill>
                  <a:schemeClr val="bg1"/>
                </a:solidFill>
                <a:latin typeface="Arial" charset="0"/>
              </a:rPr>
              <a:t> parcel</a:t>
            </a:r>
          </a:p>
          <a:p>
            <a:pPr eaLnBrk="1" hangingPunct="1">
              <a:spcBef>
                <a:spcPct val="50000"/>
              </a:spcBef>
            </a:pPr>
            <a:r>
              <a:rPr lang="da-DK" altLang="da-DK" sz="1200" i="1" dirty="0" err="1">
                <a:solidFill>
                  <a:schemeClr val="bg1"/>
                </a:solidFill>
                <a:latin typeface="Arial" charset="0"/>
              </a:rPr>
              <a:t>Condominiums</a:t>
            </a:r>
            <a:endParaRPr lang="da-DK" altLang="da-DK" sz="1200" i="1" dirty="0"/>
          </a:p>
        </p:txBody>
      </p:sp>
      <p:sp>
        <p:nvSpPr>
          <p:cNvPr id="17428" name="TextBox 73"/>
          <p:cNvSpPr txBox="1">
            <a:spLocks noChangeArrowheads="1"/>
          </p:cNvSpPr>
          <p:nvPr/>
        </p:nvSpPr>
        <p:spPr bwMode="auto">
          <a:xfrm>
            <a:off x="3054350" y="1397000"/>
            <a:ext cx="715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ESR</a:t>
            </a:r>
            <a:endParaRPr lang="da-DK" altLang="da-DK" sz="9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extBox 75"/>
          <p:cNvSpPr txBox="1">
            <a:spLocks noChangeArrowheads="1"/>
          </p:cNvSpPr>
          <p:nvPr/>
        </p:nvSpPr>
        <p:spPr bwMode="auto">
          <a:xfrm>
            <a:off x="6228184" y="2215897"/>
            <a:ext cx="2038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da-DK" altLang="da-DK" sz="1200" i="1" strike="sngStrik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Condominiums</a:t>
            </a:r>
            <a:endParaRPr lang="da-DK" altLang="da-DK" sz="1200" i="1" strike="sngStrik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30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566988"/>
            <a:ext cx="4302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484313"/>
            <a:ext cx="2492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1108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3045618" y="1807775"/>
            <a:ext cx="187801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sz="1200" i="1" strike="sng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on </a:t>
            </a:r>
            <a:r>
              <a:rPr lang="da-DK" sz="1200" i="1" strike="sngStrik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leased</a:t>
            </a:r>
            <a:r>
              <a:rPr lang="da-DK" sz="1200" i="1" strike="sng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parcel</a:t>
            </a:r>
          </a:p>
        </p:txBody>
      </p:sp>
      <p:grpSp>
        <p:nvGrpSpPr>
          <p:cNvPr id="17434" name="Group 56"/>
          <p:cNvGrpSpPr>
            <a:grpSpLocks/>
          </p:cNvGrpSpPr>
          <p:nvPr/>
        </p:nvGrpSpPr>
        <p:grpSpPr bwMode="auto">
          <a:xfrm>
            <a:off x="4178300" y="3800475"/>
            <a:ext cx="687388" cy="552450"/>
            <a:chOff x="4472228" y="4235915"/>
            <a:chExt cx="1233204" cy="1088827"/>
          </a:xfrm>
        </p:grpSpPr>
        <p:sp>
          <p:nvSpPr>
            <p:cNvPr id="17435" name="Rectangle 5"/>
            <p:cNvSpPr>
              <a:spLocks/>
            </p:cNvSpPr>
            <p:nvPr/>
          </p:nvSpPr>
          <p:spPr bwMode="auto">
            <a:xfrm>
              <a:off x="4472228" y="4835526"/>
              <a:ext cx="417688" cy="338597"/>
            </a:xfrm>
            <a:custGeom>
              <a:avLst/>
              <a:gdLst>
                <a:gd name="T0" fmla="*/ 2382 w 417688"/>
                <a:gd name="T1" fmla="*/ 0 h 338597"/>
                <a:gd name="T2" fmla="*/ 415568 w 417688"/>
                <a:gd name="T3" fmla="*/ 201228 h 338597"/>
                <a:gd name="T4" fmla="*/ 417688 w 417688"/>
                <a:gd name="T5" fmla="*/ 338597 h 338597"/>
                <a:gd name="T6" fmla="*/ 0 w 417688"/>
                <a:gd name="T7" fmla="*/ 137604 h 338597"/>
                <a:gd name="T8" fmla="*/ 2382 w 417688"/>
                <a:gd name="T9" fmla="*/ 0 h 338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688" h="338597">
                  <a:moveTo>
                    <a:pt x="2382" y="0"/>
                  </a:moveTo>
                  <a:lnTo>
                    <a:pt x="415568" y="201228"/>
                  </a:lnTo>
                  <a:cubicBezTo>
                    <a:pt x="416275" y="247018"/>
                    <a:pt x="416981" y="292807"/>
                    <a:pt x="417688" y="338597"/>
                  </a:cubicBezTo>
                  <a:lnTo>
                    <a:pt x="0" y="137604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9EC9B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7436" name="Rectangle 5"/>
            <p:cNvSpPr>
              <a:spLocks/>
            </p:cNvSpPr>
            <p:nvPr/>
          </p:nvSpPr>
          <p:spPr bwMode="auto">
            <a:xfrm>
              <a:off x="4472228" y="4971256"/>
              <a:ext cx="419660" cy="351830"/>
            </a:xfrm>
            <a:custGeom>
              <a:avLst/>
              <a:gdLst>
                <a:gd name="T0" fmla="*/ 0 w 413295"/>
                <a:gd name="T1" fmla="*/ 0 h 390995"/>
                <a:gd name="T2" fmla="*/ 459962 w 413295"/>
                <a:gd name="T3" fmla="*/ 108509 h 390995"/>
                <a:gd name="T4" fmla="*/ 459592 w 413295"/>
                <a:gd name="T5" fmla="*/ 186768 h 390995"/>
                <a:gd name="T6" fmla="*/ 5299 w 413295"/>
                <a:gd name="T7" fmla="*/ 75590 h 390995"/>
                <a:gd name="T8" fmla="*/ 0 w 413295"/>
                <a:gd name="T9" fmla="*/ 0 h 3909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3295" h="390995">
                  <a:moveTo>
                    <a:pt x="0" y="0"/>
                  </a:moveTo>
                  <a:lnTo>
                    <a:pt x="413295" y="227162"/>
                  </a:lnTo>
                  <a:lnTo>
                    <a:pt x="412962" y="390995"/>
                  </a:lnTo>
                  <a:lnTo>
                    <a:pt x="4762" y="158246"/>
                  </a:lnTo>
                  <a:cubicBezTo>
                    <a:pt x="3956" y="97559"/>
                    <a:pt x="806" y="60687"/>
                    <a:pt x="0" y="0"/>
                  </a:cubicBezTo>
                  <a:close/>
                </a:path>
              </a:pathLst>
            </a:custGeom>
            <a:solidFill>
              <a:srgbClr val="9EC9B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7437" name="Rectangle 5"/>
            <p:cNvSpPr>
              <a:spLocks/>
            </p:cNvSpPr>
            <p:nvPr/>
          </p:nvSpPr>
          <p:spPr bwMode="auto">
            <a:xfrm>
              <a:off x="4474290" y="4644235"/>
              <a:ext cx="420317" cy="398121"/>
            </a:xfrm>
            <a:custGeom>
              <a:avLst/>
              <a:gdLst>
                <a:gd name="T0" fmla="*/ 0 w 11135"/>
                <a:gd name="T1" fmla="*/ 2147483647 h 10372"/>
                <a:gd name="T2" fmla="*/ 2147483647 w 11135"/>
                <a:gd name="T3" fmla="*/ 0 h 10372"/>
                <a:gd name="T4" fmla="*/ 2147483647 w 11135"/>
                <a:gd name="T5" fmla="*/ 2147483647 h 10372"/>
                <a:gd name="T6" fmla="*/ 0 w 11135"/>
                <a:gd name="T7" fmla="*/ 2147483647 h 103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35" h="10372">
                  <a:moveTo>
                    <a:pt x="0" y="4975"/>
                  </a:moveTo>
                  <a:lnTo>
                    <a:pt x="5693" y="0"/>
                  </a:lnTo>
                  <a:lnTo>
                    <a:pt x="11135" y="10372"/>
                  </a:lnTo>
                  <a:lnTo>
                    <a:pt x="0" y="4975"/>
                  </a:lnTo>
                  <a:close/>
                </a:path>
              </a:pathLst>
            </a:custGeom>
            <a:solidFill>
              <a:srgbClr val="4F757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7438" name="Rectangle 5"/>
            <p:cNvSpPr>
              <a:spLocks/>
            </p:cNvSpPr>
            <p:nvPr/>
          </p:nvSpPr>
          <p:spPr bwMode="auto">
            <a:xfrm>
              <a:off x="4889184" y="4842471"/>
              <a:ext cx="401019" cy="334045"/>
            </a:xfrm>
            <a:custGeom>
              <a:avLst/>
              <a:gdLst>
                <a:gd name="T0" fmla="*/ 0 w 401019"/>
                <a:gd name="T1" fmla="*/ 191678 h 334045"/>
                <a:gd name="T2" fmla="*/ 396517 w 401019"/>
                <a:gd name="T3" fmla="*/ 0 h 334045"/>
                <a:gd name="T4" fmla="*/ 401019 w 401019"/>
                <a:gd name="T5" fmla="*/ 144513 h 334045"/>
                <a:gd name="T6" fmla="*/ 4762 w 401019"/>
                <a:gd name="T7" fmla="*/ 334045 h 334045"/>
                <a:gd name="T8" fmla="*/ 0 w 401019"/>
                <a:gd name="T9" fmla="*/ 191678 h 334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019" h="334045">
                  <a:moveTo>
                    <a:pt x="0" y="191678"/>
                  </a:moveTo>
                  <a:lnTo>
                    <a:pt x="396517" y="0"/>
                  </a:lnTo>
                  <a:lnTo>
                    <a:pt x="401019" y="144513"/>
                  </a:lnTo>
                  <a:lnTo>
                    <a:pt x="4762" y="334045"/>
                  </a:lnTo>
                  <a:lnTo>
                    <a:pt x="0" y="191678"/>
                  </a:lnTo>
                  <a:close/>
                </a:path>
              </a:pathLst>
            </a:custGeom>
            <a:solidFill>
              <a:srgbClr val="9EC9B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7439" name="Rectangle 5"/>
            <p:cNvSpPr>
              <a:spLocks/>
            </p:cNvSpPr>
            <p:nvPr/>
          </p:nvSpPr>
          <p:spPr bwMode="auto">
            <a:xfrm>
              <a:off x="4893946" y="4988316"/>
              <a:ext cx="403401" cy="336426"/>
            </a:xfrm>
            <a:custGeom>
              <a:avLst/>
              <a:gdLst>
                <a:gd name="T0" fmla="*/ 0 w 403401"/>
                <a:gd name="T1" fmla="*/ 191677 h 336426"/>
                <a:gd name="T2" fmla="*/ 396518 w 403401"/>
                <a:gd name="T3" fmla="*/ 0 h 336426"/>
                <a:gd name="T4" fmla="*/ 403401 w 403401"/>
                <a:gd name="T5" fmla="*/ 137369 h 336426"/>
                <a:gd name="T6" fmla="*/ 0 w 403401"/>
                <a:gd name="T7" fmla="*/ 336426 h 336426"/>
                <a:gd name="T8" fmla="*/ 0 w 403401"/>
                <a:gd name="T9" fmla="*/ 191677 h 336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401" h="336426">
                  <a:moveTo>
                    <a:pt x="0" y="191677"/>
                  </a:moveTo>
                  <a:lnTo>
                    <a:pt x="396518" y="0"/>
                  </a:lnTo>
                  <a:lnTo>
                    <a:pt x="403401" y="137369"/>
                  </a:lnTo>
                  <a:lnTo>
                    <a:pt x="0" y="336426"/>
                  </a:lnTo>
                  <a:lnTo>
                    <a:pt x="0" y="191677"/>
                  </a:lnTo>
                  <a:close/>
                </a:path>
              </a:pathLst>
            </a:custGeom>
            <a:solidFill>
              <a:srgbClr val="9EC9B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7440" name="Rectangle 5"/>
            <p:cNvSpPr>
              <a:spLocks/>
            </p:cNvSpPr>
            <p:nvPr/>
          </p:nvSpPr>
          <p:spPr bwMode="auto">
            <a:xfrm>
              <a:off x="5292507" y="4771427"/>
              <a:ext cx="412925" cy="353096"/>
            </a:xfrm>
            <a:custGeom>
              <a:avLst/>
              <a:gdLst>
                <a:gd name="T0" fmla="*/ 0 w 412925"/>
                <a:gd name="T1" fmla="*/ 210729 h 353096"/>
                <a:gd name="T2" fmla="*/ 410805 w 412925"/>
                <a:gd name="T3" fmla="*/ 0 h 353096"/>
                <a:gd name="T4" fmla="*/ 412925 w 412925"/>
                <a:gd name="T5" fmla="*/ 137370 h 353096"/>
                <a:gd name="T6" fmla="*/ 4762 w 412925"/>
                <a:gd name="T7" fmla="*/ 353096 h 353096"/>
                <a:gd name="T8" fmla="*/ 0 w 412925"/>
                <a:gd name="T9" fmla="*/ 210729 h 353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2925" h="353096">
                  <a:moveTo>
                    <a:pt x="0" y="210729"/>
                  </a:moveTo>
                  <a:lnTo>
                    <a:pt x="410805" y="0"/>
                  </a:lnTo>
                  <a:cubicBezTo>
                    <a:pt x="411512" y="44202"/>
                    <a:pt x="412218" y="93168"/>
                    <a:pt x="412925" y="137370"/>
                  </a:cubicBezTo>
                  <a:lnTo>
                    <a:pt x="4762" y="353096"/>
                  </a:lnTo>
                  <a:lnTo>
                    <a:pt x="0" y="210729"/>
                  </a:lnTo>
                  <a:close/>
                </a:path>
              </a:pathLst>
            </a:custGeom>
            <a:solidFill>
              <a:srgbClr val="9EC9B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7441" name="Rectangle 5"/>
            <p:cNvSpPr>
              <a:spLocks/>
            </p:cNvSpPr>
            <p:nvPr/>
          </p:nvSpPr>
          <p:spPr bwMode="auto">
            <a:xfrm>
              <a:off x="5288077" y="4633903"/>
              <a:ext cx="413185" cy="353094"/>
            </a:xfrm>
            <a:custGeom>
              <a:avLst/>
              <a:gdLst>
                <a:gd name="T0" fmla="*/ 0 w 413185"/>
                <a:gd name="T1" fmla="*/ 208346 h 353094"/>
                <a:gd name="T2" fmla="*/ 413185 w 413185"/>
                <a:gd name="T3" fmla="*/ 0 h 353094"/>
                <a:gd name="T4" fmla="*/ 412925 w 413185"/>
                <a:gd name="T5" fmla="*/ 137368 h 353094"/>
                <a:gd name="T6" fmla="*/ 4762 w 413185"/>
                <a:gd name="T7" fmla="*/ 353094 h 353094"/>
                <a:gd name="T8" fmla="*/ 0 w 413185"/>
                <a:gd name="T9" fmla="*/ 208346 h 3530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3185" h="353094">
                  <a:moveTo>
                    <a:pt x="0" y="208346"/>
                  </a:moveTo>
                  <a:lnTo>
                    <a:pt x="413185" y="0"/>
                  </a:lnTo>
                  <a:cubicBezTo>
                    <a:pt x="413098" y="46583"/>
                    <a:pt x="413012" y="90785"/>
                    <a:pt x="412925" y="137368"/>
                  </a:cubicBezTo>
                  <a:lnTo>
                    <a:pt x="4762" y="353094"/>
                  </a:lnTo>
                  <a:lnTo>
                    <a:pt x="0" y="208346"/>
                  </a:lnTo>
                  <a:close/>
                </a:path>
              </a:pathLst>
            </a:custGeom>
            <a:solidFill>
              <a:srgbClr val="9EC9B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7442" name="Rectangle 5"/>
            <p:cNvSpPr>
              <a:spLocks/>
            </p:cNvSpPr>
            <p:nvPr/>
          </p:nvSpPr>
          <p:spPr bwMode="auto">
            <a:xfrm>
              <a:off x="4685906" y="4235915"/>
              <a:ext cx="1015382" cy="800770"/>
            </a:xfrm>
            <a:custGeom>
              <a:avLst/>
              <a:gdLst>
                <a:gd name="T0" fmla="*/ 0 w 1015382"/>
                <a:gd name="T1" fmla="*/ 405990 h 800770"/>
                <a:gd name="T2" fmla="*/ 810855 w 1015382"/>
                <a:gd name="T3" fmla="*/ 0 h 800770"/>
                <a:gd name="T4" fmla="*/ 1015382 w 1015382"/>
                <a:gd name="T5" fmla="*/ 399306 h 800770"/>
                <a:gd name="T6" fmla="*/ 207168 w 1015382"/>
                <a:gd name="T7" fmla="*/ 800770 h 800770"/>
                <a:gd name="T8" fmla="*/ 0 w 1015382"/>
                <a:gd name="T9" fmla="*/ 405990 h 8007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5382" h="800770">
                  <a:moveTo>
                    <a:pt x="0" y="405990"/>
                  </a:moveTo>
                  <a:lnTo>
                    <a:pt x="810855" y="0"/>
                  </a:lnTo>
                  <a:lnTo>
                    <a:pt x="1015382" y="399306"/>
                  </a:lnTo>
                  <a:lnTo>
                    <a:pt x="207168" y="800770"/>
                  </a:lnTo>
                  <a:lnTo>
                    <a:pt x="0" y="405990"/>
                  </a:lnTo>
                  <a:close/>
                </a:path>
              </a:pathLst>
            </a:custGeom>
            <a:solidFill>
              <a:srgbClr val="4F757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2162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8" name="Straight Arrow Connector 24"/>
          <p:cNvCxnSpPr>
            <a:cxnSpLocks noChangeShapeType="1"/>
            <a:stCxn id="19486" idx="2"/>
            <a:endCxn id="19472" idx="0"/>
          </p:cNvCxnSpPr>
          <p:nvPr/>
        </p:nvCxnSpPr>
        <p:spPr bwMode="auto">
          <a:xfrm flipH="1">
            <a:off x="7153275" y="2224088"/>
            <a:ext cx="593725" cy="371475"/>
          </a:xfrm>
          <a:prstGeom prst="straightConnector1">
            <a:avLst/>
          </a:prstGeom>
          <a:noFill/>
          <a:ln w="44450" algn="ctr">
            <a:solidFill>
              <a:srgbClr val="47757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59" name="Straight Arrow Connector 24"/>
          <p:cNvCxnSpPr>
            <a:cxnSpLocks noChangeShapeType="1"/>
            <a:stCxn id="19485" idx="2"/>
            <a:endCxn id="19472" idx="0"/>
          </p:cNvCxnSpPr>
          <p:nvPr/>
        </p:nvCxnSpPr>
        <p:spPr bwMode="auto">
          <a:xfrm>
            <a:off x="6538913" y="2224088"/>
            <a:ext cx="614362" cy="371475"/>
          </a:xfrm>
          <a:prstGeom prst="straightConnector1">
            <a:avLst/>
          </a:prstGeom>
          <a:noFill/>
          <a:ln w="44450" algn="ctr">
            <a:solidFill>
              <a:srgbClr val="47757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0" name="Straight Arrow Connector 24"/>
          <p:cNvCxnSpPr>
            <a:cxnSpLocks noChangeShapeType="1"/>
            <a:stCxn id="19483" idx="2"/>
            <a:endCxn id="19466" idx="0"/>
          </p:cNvCxnSpPr>
          <p:nvPr/>
        </p:nvCxnSpPr>
        <p:spPr bwMode="auto">
          <a:xfrm>
            <a:off x="3622675" y="2227263"/>
            <a:ext cx="554038" cy="322262"/>
          </a:xfrm>
          <a:prstGeom prst="straightConnector1">
            <a:avLst/>
          </a:prstGeom>
          <a:noFill/>
          <a:ln w="44450" algn="ctr">
            <a:solidFill>
              <a:srgbClr val="47757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1" name="Straight Arrow Connector 24"/>
          <p:cNvCxnSpPr>
            <a:cxnSpLocks noChangeShapeType="1"/>
            <a:stCxn id="19484" idx="2"/>
            <a:endCxn id="19466" idx="0"/>
          </p:cNvCxnSpPr>
          <p:nvPr/>
        </p:nvCxnSpPr>
        <p:spPr bwMode="auto">
          <a:xfrm flipH="1">
            <a:off x="4176713" y="2227263"/>
            <a:ext cx="587375" cy="322262"/>
          </a:xfrm>
          <a:prstGeom prst="straightConnector1">
            <a:avLst/>
          </a:prstGeom>
          <a:noFill/>
          <a:ln w="44450" algn="ctr">
            <a:solidFill>
              <a:srgbClr val="47757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2" name="Titel 1"/>
          <p:cNvSpPr>
            <a:spLocks noGrp="1"/>
          </p:cNvSpPr>
          <p:nvPr>
            <p:ph type="title"/>
          </p:nvPr>
        </p:nvSpPr>
        <p:spPr>
          <a:xfrm>
            <a:off x="1108075" y="404813"/>
            <a:ext cx="7172325" cy="574675"/>
          </a:xfrm>
        </p:spPr>
        <p:txBody>
          <a:bodyPr/>
          <a:lstStyle/>
          <a:p>
            <a:r>
              <a:rPr lang="da-DK" altLang="da-DK" b="1" smtClean="0">
                <a:latin typeface="Calibri" pitchFamily="34" charset="0"/>
              </a:rPr>
              <a:t>Conceptual model of extended cadastral system</a:t>
            </a:r>
          </a:p>
        </p:txBody>
      </p:sp>
      <p:sp>
        <p:nvSpPr>
          <p:cNvPr id="19463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mtClean="0"/>
              <a:t>Danish Geodata Agency</a:t>
            </a:r>
          </a:p>
        </p:txBody>
      </p:sp>
      <p:sp>
        <p:nvSpPr>
          <p:cNvPr id="19464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mtClean="0"/>
              <a:t>SIDE </a:t>
            </a:r>
            <a:fld id="{4CDDCDE3-8067-41F8-9B0D-4D3467FEE366}" type="slidenum">
              <a:rPr lang="da-DK" altLang="da-DK" smtClean="0"/>
              <a:pPr>
                <a:spcBef>
                  <a:spcPct val="0"/>
                </a:spcBef>
              </a:pPr>
              <a:t>14</a:t>
            </a:fld>
            <a:endParaRPr lang="da-DK" altLang="da-DK" smtClean="0"/>
          </a:p>
        </p:txBody>
      </p:sp>
      <p:sp>
        <p:nvSpPr>
          <p:cNvPr id="19465" name="Rounded Rectangle 1"/>
          <p:cNvSpPr>
            <a:spLocks noChangeArrowheads="1"/>
          </p:cNvSpPr>
          <p:nvPr/>
        </p:nvSpPr>
        <p:spPr bwMode="auto">
          <a:xfrm>
            <a:off x="539750" y="2541588"/>
            <a:ext cx="2087563" cy="792162"/>
          </a:xfrm>
          <a:prstGeom prst="roundRect">
            <a:avLst>
              <a:gd name="adj" fmla="val 16667"/>
            </a:avLst>
          </a:prstGeom>
          <a:solidFill>
            <a:srgbClr val="003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88000" tIns="108000" rIns="0" bIns="10800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1400">
                <a:solidFill>
                  <a:schemeClr val="bg1"/>
                </a:solidFill>
                <a:latin typeface="Arial" charset="0"/>
                <a:cs typeface="Arial" charset="0"/>
              </a:rPr>
              <a:t>Private surveyor applications</a:t>
            </a:r>
          </a:p>
        </p:txBody>
      </p:sp>
      <p:sp>
        <p:nvSpPr>
          <p:cNvPr id="19466" name="Rounded Rectangle 7"/>
          <p:cNvSpPr>
            <a:spLocks noChangeArrowheads="1"/>
          </p:cNvSpPr>
          <p:nvPr/>
        </p:nvSpPr>
        <p:spPr bwMode="auto">
          <a:xfrm>
            <a:off x="3132138" y="2549525"/>
            <a:ext cx="2087562" cy="792163"/>
          </a:xfrm>
          <a:prstGeom prst="roundRect">
            <a:avLst>
              <a:gd name="adj" fmla="val 16667"/>
            </a:avLst>
          </a:prstGeom>
          <a:solidFill>
            <a:srgbClr val="003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88000" tIns="108000" rIns="0" bIns="10800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1400">
                <a:solidFill>
                  <a:schemeClr val="bg1"/>
                </a:solidFill>
                <a:latin typeface="Arial" charset="0"/>
                <a:cs typeface="Arial" charset="0"/>
              </a:rPr>
              <a:t>Reporting and consultation with authorities</a:t>
            </a:r>
          </a:p>
        </p:txBody>
      </p:sp>
      <p:cxnSp>
        <p:nvCxnSpPr>
          <p:cNvPr id="19467" name="Straight Arrow Connector 24"/>
          <p:cNvCxnSpPr>
            <a:cxnSpLocks noChangeShapeType="1"/>
            <a:stCxn id="19465" idx="3"/>
            <a:endCxn id="19466" idx="1"/>
          </p:cNvCxnSpPr>
          <p:nvPr/>
        </p:nvCxnSpPr>
        <p:spPr bwMode="auto">
          <a:xfrm>
            <a:off x="2627313" y="2936875"/>
            <a:ext cx="504825" cy="7938"/>
          </a:xfrm>
          <a:prstGeom prst="straightConnector1">
            <a:avLst/>
          </a:prstGeom>
          <a:noFill/>
          <a:ln w="44450" algn="ctr">
            <a:solidFill>
              <a:srgbClr val="47757D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8" name="Rounded Rectangle 12"/>
          <p:cNvSpPr>
            <a:spLocks noChangeArrowheads="1"/>
          </p:cNvSpPr>
          <p:nvPr/>
        </p:nvSpPr>
        <p:spPr bwMode="auto">
          <a:xfrm>
            <a:off x="3132138" y="4005263"/>
            <a:ext cx="995362" cy="576262"/>
          </a:xfrm>
          <a:prstGeom prst="roundRect">
            <a:avLst>
              <a:gd name="adj" fmla="val 16667"/>
            </a:avLst>
          </a:prstGeom>
          <a:solidFill>
            <a:srgbClr val="9EC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72000" rIns="72000" bIns="7200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1200">
                <a:latin typeface="Arial" charset="0"/>
                <a:cs typeface="Arial" charset="0"/>
              </a:rPr>
              <a:t>Addresses</a:t>
            </a:r>
          </a:p>
        </p:txBody>
      </p:sp>
      <p:sp>
        <p:nvSpPr>
          <p:cNvPr id="19469" name="Rounded Rectangle 13"/>
          <p:cNvSpPr>
            <a:spLocks noChangeArrowheads="1"/>
          </p:cNvSpPr>
          <p:nvPr/>
        </p:nvSpPr>
        <p:spPr bwMode="auto">
          <a:xfrm>
            <a:off x="4230688" y="4005263"/>
            <a:ext cx="993775" cy="576262"/>
          </a:xfrm>
          <a:prstGeom prst="roundRect">
            <a:avLst>
              <a:gd name="adj" fmla="val 16667"/>
            </a:avLst>
          </a:prstGeom>
          <a:solidFill>
            <a:srgbClr val="9EC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72000" rIns="72000" bIns="7200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1200">
                <a:latin typeface="Arial" charset="0"/>
                <a:cs typeface="Arial" charset="0"/>
              </a:rPr>
              <a:t>BBR data</a:t>
            </a:r>
          </a:p>
        </p:txBody>
      </p:sp>
      <p:cxnSp>
        <p:nvCxnSpPr>
          <p:cNvPr id="19470" name="Straight Arrow Connector 24"/>
          <p:cNvCxnSpPr>
            <a:cxnSpLocks noChangeShapeType="1"/>
            <a:stCxn id="19466" idx="2"/>
            <a:endCxn id="19468" idx="0"/>
          </p:cNvCxnSpPr>
          <p:nvPr/>
        </p:nvCxnSpPr>
        <p:spPr bwMode="auto">
          <a:xfrm flipH="1">
            <a:off x="3629025" y="3341688"/>
            <a:ext cx="547688" cy="663575"/>
          </a:xfrm>
          <a:prstGeom prst="straightConnector1">
            <a:avLst/>
          </a:prstGeom>
          <a:noFill/>
          <a:ln w="44450" algn="ctr">
            <a:solidFill>
              <a:srgbClr val="47757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1" name="Straight Arrow Connector 24"/>
          <p:cNvCxnSpPr>
            <a:cxnSpLocks noChangeShapeType="1"/>
            <a:stCxn id="19466" idx="2"/>
            <a:endCxn id="19469" idx="0"/>
          </p:cNvCxnSpPr>
          <p:nvPr/>
        </p:nvCxnSpPr>
        <p:spPr bwMode="auto">
          <a:xfrm>
            <a:off x="4176713" y="3341688"/>
            <a:ext cx="550862" cy="663575"/>
          </a:xfrm>
          <a:prstGeom prst="straightConnector1">
            <a:avLst/>
          </a:prstGeom>
          <a:noFill/>
          <a:ln w="44450" algn="ctr">
            <a:solidFill>
              <a:srgbClr val="47757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2" name="Rounded Rectangle 28"/>
          <p:cNvSpPr>
            <a:spLocks noChangeArrowheads="1"/>
          </p:cNvSpPr>
          <p:nvPr/>
        </p:nvSpPr>
        <p:spPr bwMode="auto">
          <a:xfrm>
            <a:off x="5724525" y="2595563"/>
            <a:ext cx="2857500" cy="2379662"/>
          </a:xfrm>
          <a:prstGeom prst="roundRect">
            <a:avLst>
              <a:gd name="adj" fmla="val 10824"/>
            </a:avLst>
          </a:prstGeom>
          <a:solidFill>
            <a:srgbClr val="9EC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72000" rIns="72000" bIns="7200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 sz="1200">
              <a:latin typeface="Arial" charset="0"/>
              <a:cs typeface="Arial" charset="0"/>
            </a:endParaRPr>
          </a:p>
        </p:txBody>
      </p:sp>
      <p:sp>
        <p:nvSpPr>
          <p:cNvPr id="19473" name="TextBox 23"/>
          <p:cNvSpPr txBox="1">
            <a:spLocks noChangeArrowheads="1"/>
          </p:cNvSpPr>
          <p:nvPr/>
        </p:nvSpPr>
        <p:spPr bwMode="auto">
          <a:xfrm>
            <a:off x="5724525" y="2654300"/>
            <a:ext cx="28575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da-DK" altLang="da-DK" sz="1500">
                <a:latin typeface="Arial" charset="0"/>
                <a:cs typeface="Arial" charset="0"/>
              </a:rPr>
              <a:t>Basic cadaster data register</a:t>
            </a:r>
          </a:p>
        </p:txBody>
      </p:sp>
      <p:sp>
        <p:nvSpPr>
          <p:cNvPr id="19474" name="Rounded Rectangle 30"/>
          <p:cNvSpPr>
            <a:spLocks noChangeArrowheads="1"/>
          </p:cNvSpPr>
          <p:nvPr/>
        </p:nvSpPr>
        <p:spPr bwMode="auto">
          <a:xfrm>
            <a:off x="5961063" y="3078163"/>
            <a:ext cx="2368550" cy="495300"/>
          </a:xfrm>
          <a:prstGeom prst="roundRect">
            <a:avLst>
              <a:gd name="adj" fmla="val 16667"/>
            </a:avLst>
          </a:prstGeom>
          <a:solidFill>
            <a:srgbClr val="003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88000" tIns="108000" rIns="288000" bIns="10800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da-DK" sz="1400">
                <a:solidFill>
                  <a:schemeClr val="bg1"/>
                </a:solidFill>
                <a:latin typeface="Arial" charset="0"/>
                <a:cs typeface="Arial" charset="0"/>
              </a:rPr>
              <a:t>Intergration</a:t>
            </a:r>
          </a:p>
        </p:txBody>
      </p:sp>
      <p:sp>
        <p:nvSpPr>
          <p:cNvPr id="19475" name="Rounded Rectangle 31"/>
          <p:cNvSpPr>
            <a:spLocks noChangeArrowheads="1"/>
          </p:cNvSpPr>
          <p:nvPr/>
        </p:nvSpPr>
        <p:spPr bwMode="auto">
          <a:xfrm>
            <a:off x="5975350" y="3659188"/>
            <a:ext cx="2354263" cy="495300"/>
          </a:xfrm>
          <a:prstGeom prst="roundRect">
            <a:avLst>
              <a:gd name="adj" fmla="val 16667"/>
            </a:avLst>
          </a:prstGeom>
          <a:solidFill>
            <a:srgbClr val="003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88000" tIns="108000" rIns="288000" bIns="10800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da-DK" sz="1400">
                <a:solidFill>
                  <a:schemeClr val="bg1"/>
                </a:solidFill>
                <a:latin typeface="Arial" charset="0"/>
                <a:cs typeface="Arial" charset="0"/>
              </a:rPr>
              <a:t>Administration</a:t>
            </a:r>
          </a:p>
        </p:txBody>
      </p:sp>
      <p:sp>
        <p:nvSpPr>
          <p:cNvPr id="19476" name="Rounded Rectangle 32"/>
          <p:cNvSpPr>
            <a:spLocks noChangeArrowheads="1"/>
          </p:cNvSpPr>
          <p:nvPr/>
        </p:nvSpPr>
        <p:spPr bwMode="auto">
          <a:xfrm>
            <a:off x="5975350" y="4283075"/>
            <a:ext cx="2354263" cy="495300"/>
          </a:xfrm>
          <a:prstGeom prst="roundRect">
            <a:avLst>
              <a:gd name="adj" fmla="val 16667"/>
            </a:avLst>
          </a:prstGeom>
          <a:solidFill>
            <a:srgbClr val="003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88000" tIns="108000" rIns="288000" bIns="10800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da-DK" sz="1400">
                <a:solidFill>
                  <a:schemeClr val="bg1"/>
                </a:solidFill>
                <a:latin typeface="Arial" charset="0"/>
                <a:cs typeface="Arial" charset="0"/>
              </a:rPr>
              <a:t>Databases</a:t>
            </a:r>
          </a:p>
        </p:txBody>
      </p:sp>
      <p:sp>
        <p:nvSpPr>
          <p:cNvPr id="19477" name="Rounded Rectangle 33"/>
          <p:cNvSpPr>
            <a:spLocks noChangeArrowheads="1"/>
          </p:cNvSpPr>
          <p:nvPr/>
        </p:nvSpPr>
        <p:spPr bwMode="auto">
          <a:xfrm>
            <a:off x="542925" y="5051425"/>
            <a:ext cx="2087563" cy="792163"/>
          </a:xfrm>
          <a:prstGeom prst="roundRect">
            <a:avLst>
              <a:gd name="adj" fmla="val 16667"/>
            </a:avLst>
          </a:prstGeom>
          <a:solidFill>
            <a:srgbClr val="003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88000" tIns="108000" rIns="0" bIns="10800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1400">
                <a:solidFill>
                  <a:schemeClr val="bg1"/>
                </a:solidFill>
                <a:latin typeface="Arial" charset="0"/>
                <a:cs typeface="Arial" charset="0"/>
              </a:rPr>
              <a:t>Data Distributor</a:t>
            </a:r>
          </a:p>
        </p:txBody>
      </p:sp>
      <p:cxnSp>
        <p:nvCxnSpPr>
          <p:cNvPr id="19478" name="Straight Arrow Connector 24"/>
          <p:cNvCxnSpPr>
            <a:cxnSpLocks noChangeShapeType="1"/>
            <a:stCxn id="19477" idx="3"/>
            <a:endCxn id="19472" idx="2"/>
          </p:cNvCxnSpPr>
          <p:nvPr/>
        </p:nvCxnSpPr>
        <p:spPr bwMode="auto">
          <a:xfrm flipV="1">
            <a:off x="2630488" y="4975225"/>
            <a:ext cx="4522787" cy="473075"/>
          </a:xfrm>
          <a:prstGeom prst="bentConnector2">
            <a:avLst/>
          </a:prstGeom>
          <a:noFill/>
          <a:ln w="44450" algn="ctr">
            <a:solidFill>
              <a:srgbClr val="47757D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9" name="Straight Arrow Connector 24"/>
          <p:cNvCxnSpPr>
            <a:cxnSpLocks noChangeShapeType="1"/>
            <a:stCxn id="19472" idx="1"/>
            <a:endCxn id="19466" idx="3"/>
          </p:cNvCxnSpPr>
          <p:nvPr/>
        </p:nvCxnSpPr>
        <p:spPr bwMode="auto">
          <a:xfrm rot="10800000">
            <a:off x="5219700" y="2944813"/>
            <a:ext cx="504825" cy="841375"/>
          </a:xfrm>
          <a:prstGeom prst="bentConnector3">
            <a:avLst>
              <a:gd name="adj1" fmla="val 50000"/>
            </a:avLst>
          </a:prstGeom>
          <a:noFill/>
          <a:ln w="44450" algn="ctr">
            <a:solidFill>
              <a:srgbClr val="47757D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80" name="Rounded Rectangle 41"/>
          <p:cNvSpPr>
            <a:spLocks noChangeArrowheads="1"/>
          </p:cNvSpPr>
          <p:nvPr/>
        </p:nvSpPr>
        <p:spPr bwMode="auto">
          <a:xfrm>
            <a:off x="539750" y="3798888"/>
            <a:ext cx="941388" cy="792162"/>
          </a:xfrm>
          <a:prstGeom prst="roundRect">
            <a:avLst>
              <a:gd name="adj" fmla="val 16667"/>
            </a:avLst>
          </a:prstGeom>
          <a:solidFill>
            <a:srgbClr val="003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da-DK" sz="1400">
                <a:solidFill>
                  <a:schemeClr val="bg1"/>
                </a:solidFill>
                <a:latin typeface="Arial" charset="0"/>
                <a:cs typeface="Arial" charset="0"/>
              </a:rPr>
              <a:t>Users</a:t>
            </a:r>
          </a:p>
        </p:txBody>
      </p:sp>
      <p:cxnSp>
        <p:nvCxnSpPr>
          <p:cNvPr id="19481" name="Straight Arrow Connector 24"/>
          <p:cNvCxnSpPr>
            <a:cxnSpLocks noChangeShapeType="1"/>
            <a:stCxn id="19480" idx="2"/>
            <a:endCxn id="19477" idx="0"/>
          </p:cNvCxnSpPr>
          <p:nvPr/>
        </p:nvCxnSpPr>
        <p:spPr bwMode="auto">
          <a:xfrm rot="16200000" flipH="1">
            <a:off x="1067594" y="4533106"/>
            <a:ext cx="460375" cy="576263"/>
          </a:xfrm>
          <a:prstGeom prst="bentConnector3">
            <a:avLst>
              <a:gd name="adj1" fmla="val 50000"/>
            </a:avLst>
          </a:prstGeom>
          <a:noFill/>
          <a:ln w="44450" algn="ctr">
            <a:solidFill>
              <a:srgbClr val="47757D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2" name="Straight Arrow Connector 24"/>
          <p:cNvCxnSpPr>
            <a:cxnSpLocks noChangeShapeType="1"/>
            <a:stCxn id="19465" idx="2"/>
            <a:endCxn id="19477" idx="0"/>
          </p:cNvCxnSpPr>
          <p:nvPr/>
        </p:nvCxnSpPr>
        <p:spPr bwMode="auto">
          <a:xfrm rot="16200000" flipH="1">
            <a:off x="726281" y="4191794"/>
            <a:ext cx="1717675" cy="1588"/>
          </a:xfrm>
          <a:prstGeom prst="bentConnector3">
            <a:avLst>
              <a:gd name="adj1" fmla="val 51690"/>
            </a:avLst>
          </a:prstGeom>
          <a:noFill/>
          <a:ln w="44450" algn="ctr">
            <a:solidFill>
              <a:srgbClr val="47757D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83" name="Rounded Rectangle 53"/>
          <p:cNvSpPr>
            <a:spLocks noChangeArrowheads="1"/>
          </p:cNvSpPr>
          <p:nvPr/>
        </p:nvSpPr>
        <p:spPr bwMode="auto">
          <a:xfrm>
            <a:off x="3100388" y="1651000"/>
            <a:ext cx="1044575" cy="576263"/>
          </a:xfrm>
          <a:prstGeom prst="roundRect">
            <a:avLst>
              <a:gd name="adj" fmla="val 16667"/>
            </a:avLst>
          </a:prstGeom>
          <a:solidFill>
            <a:srgbClr val="9EC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da-DK" sz="1200">
                <a:latin typeface="Arial" charset="0"/>
                <a:cs typeface="Arial" charset="0"/>
              </a:rPr>
              <a:t>Surveyor client</a:t>
            </a:r>
          </a:p>
        </p:txBody>
      </p:sp>
      <p:sp>
        <p:nvSpPr>
          <p:cNvPr id="19484" name="Rounded Rectangle 54"/>
          <p:cNvSpPr>
            <a:spLocks noChangeArrowheads="1"/>
          </p:cNvSpPr>
          <p:nvPr/>
        </p:nvSpPr>
        <p:spPr bwMode="auto">
          <a:xfrm>
            <a:off x="4270375" y="1651000"/>
            <a:ext cx="987425" cy="576263"/>
          </a:xfrm>
          <a:prstGeom prst="roundRect">
            <a:avLst>
              <a:gd name="adj" fmla="val 16667"/>
            </a:avLst>
          </a:prstGeom>
          <a:solidFill>
            <a:srgbClr val="9EC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da-DK" sz="1200">
                <a:latin typeface="Arial" charset="0"/>
                <a:cs typeface="Arial" charset="0"/>
              </a:rPr>
              <a:t>Authority client</a:t>
            </a:r>
          </a:p>
        </p:txBody>
      </p:sp>
      <p:sp>
        <p:nvSpPr>
          <p:cNvPr id="19485" name="Rounded Rectangle 69"/>
          <p:cNvSpPr>
            <a:spLocks noChangeArrowheads="1"/>
          </p:cNvSpPr>
          <p:nvPr/>
        </p:nvSpPr>
        <p:spPr bwMode="auto">
          <a:xfrm>
            <a:off x="6016625" y="1647825"/>
            <a:ext cx="1042988" cy="576263"/>
          </a:xfrm>
          <a:prstGeom prst="roundRect">
            <a:avLst>
              <a:gd name="adj" fmla="val 16667"/>
            </a:avLst>
          </a:prstGeom>
          <a:solidFill>
            <a:srgbClr val="9EC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da-DK" sz="1200">
                <a:latin typeface="Arial" charset="0"/>
                <a:cs typeface="Arial" charset="0"/>
              </a:rPr>
              <a:t>GST client</a:t>
            </a:r>
          </a:p>
        </p:txBody>
      </p:sp>
      <p:sp>
        <p:nvSpPr>
          <p:cNvPr id="19486" name="Rounded Rectangle 70"/>
          <p:cNvSpPr>
            <a:spLocks noChangeArrowheads="1"/>
          </p:cNvSpPr>
          <p:nvPr/>
        </p:nvSpPr>
        <p:spPr bwMode="auto">
          <a:xfrm>
            <a:off x="7253288" y="1647825"/>
            <a:ext cx="987425" cy="576263"/>
          </a:xfrm>
          <a:prstGeom prst="roundRect">
            <a:avLst>
              <a:gd name="adj" fmla="val 16667"/>
            </a:avLst>
          </a:prstGeom>
          <a:solidFill>
            <a:srgbClr val="9EC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da-DK" sz="1200">
                <a:latin typeface="Arial" charset="0"/>
                <a:cs typeface="Arial" charset="0"/>
              </a:rPr>
              <a:t>BBR client</a:t>
            </a:r>
          </a:p>
        </p:txBody>
      </p:sp>
    </p:spTree>
    <p:extLst>
      <p:ext uri="{BB962C8B-B14F-4D97-AF65-F5344CB8AC3E}">
        <p14:creationId xmlns:p14="http://schemas.microsoft.com/office/powerpoint/2010/main" val="7886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416800" cy="574675"/>
          </a:xfrm>
        </p:spPr>
        <p:txBody>
          <a:bodyPr/>
          <a:lstStyle/>
          <a:p>
            <a:r>
              <a:rPr lang="da-DK" altLang="da-DK" b="1" smtClean="0"/>
              <a:t>Main delieverables for the cadastral project</a:t>
            </a:r>
          </a:p>
        </p:txBody>
      </p:sp>
      <p:sp>
        <p:nvSpPr>
          <p:cNvPr id="18435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187624" y="6394450"/>
            <a:ext cx="4535487" cy="215900"/>
          </a:xfrm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dirty="0" smtClean="0"/>
              <a:t>Danish Geodata Agency</a:t>
            </a:r>
          </a:p>
        </p:txBody>
      </p:sp>
      <p:sp>
        <p:nvSpPr>
          <p:cNvPr id="18436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mtClean="0"/>
              <a:t>SIDE </a:t>
            </a:r>
            <a:fld id="{33AEF39A-6AAF-4266-937B-5C2A9ECAF33C}" type="slidenum">
              <a:rPr lang="da-DK" altLang="da-DK" smtClean="0"/>
              <a:pPr>
                <a:spcBef>
                  <a:spcPct val="0"/>
                </a:spcBef>
              </a:pPr>
              <a:t>15</a:t>
            </a:fld>
            <a:endParaRPr lang="da-DK" altLang="da-DK" smtClean="0"/>
          </a:p>
        </p:txBody>
      </p:sp>
      <p:sp>
        <p:nvSpPr>
          <p:cNvPr id="18437" name="Pladsholder til diasnummer 5"/>
          <p:cNvSpPr txBox="1">
            <a:spLocks/>
          </p:cNvSpPr>
          <p:nvPr/>
        </p:nvSpPr>
        <p:spPr bwMode="auto">
          <a:xfrm>
            <a:off x="7524750" y="6394450"/>
            <a:ext cx="755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800"/>
              <a:t>SIDE </a:t>
            </a:r>
            <a:fld id="{FD8D65CE-6152-422B-9804-4171B3122D19}" type="slidenum">
              <a:rPr lang="da-DK" altLang="da-DK" sz="800"/>
              <a:pPr algn="r" eaLnBrk="1" hangingPunct="1">
                <a:spcBef>
                  <a:spcPct val="0"/>
                </a:spcBef>
              </a:pPr>
              <a:t>15</a:t>
            </a:fld>
            <a:endParaRPr lang="da-DK" altLang="da-DK" sz="800"/>
          </a:p>
        </p:txBody>
      </p:sp>
      <p:sp>
        <p:nvSpPr>
          <p:cNvPr id="16390" name="Rectangle 3"/>
          <p:cNvSpPr txBox="1">
            <a:spLocks noChangeArrowheads="1"/>
          </p:cNvSpPr>
          <p:nvPr/>
        </p:nvSpPr>
        <p:spPr bwMode="auto">
          <a:xfrm>
            <a:off x="1042988" y="1341438"/>
            <a:ext cx="74168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95000"/>
              </a:spcBef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GB" altLang="da-DK" dirty="0" smtClean="0">
                <a:latin typeface="+mn-lt"/>
              </a:rPr>
              <a:t>Expand the existing it-system for cadastral updating so it can handle all types of real property</a:t>
            </a:r>
          </a:p>
          <a:p>
            <a:pPr>
              <a:buFontTx/>
              <a:buChar char="•"/>
              <a:defRPr/>
            </a:pPr>
            <a:r>
              <a:rPr lang="en-GB" altLang="da-DK" dirty="0" smtClean="0">
                <a:latin typeface="+mn-lt"/>
              </a:rPr>
              <a:t>Develop system/interface for application of changes to all types of properties to be used by the private land surveyors to up-load change-data</a:t>
            </a:r>
          </a:p>
          <a:p>
            <a:pPr>
              <a:buFontTx/>
              <a:buChar char="•"/>
              <a:defRPr/>
            </a:pPr>
            <a:r>
              <a:rPr lang="en-GB" altLang="da-DK" dirty="0" smtClean="0">
                <a:latin typeface="+mn-lt"/>
              </a:rPr>
              <a:t>Develop solution for making property data available in pre-registration phase and as final property data through the Data Distributor</a:t>
            </a:r>
          </a:p>
          <a:p>
            <a:pPr>
              <a:buFontTx/>
              <a:buChar char="•"/>
              <a:defRPr/>
            </a:pPr>
            <a:r>
              <a:rPr lang="en-GB" altLang="da-DK" dirty="0" smtClean="0">
                <a:latin typeface="+mn-lt"/>
              </a:rPr>
              <a:t>Migrate and consolidate data on condominiums and buildings on leased parcels from the Land Registry and the Municipal Property Register</a:t>
            </a:r>
          </a:p>
          <a:p>
            <a:pPr>
              <a:buFontTx/>
              <a:buChar char="•"/>
              <a:defRPr/>
            </a:pPr>
            <a:r>
              <a:rPr lang="en-GB" altLang="da-DK" dirty="0" smtClean="0">
                <a:latin typeface="+mn-lt"/>
              </a:rPr>
              <a:t>Prepare new legislation etc.</a:t>
            </a:r>
            <a:endParaRPr lang="da-DK" altLang="da-DK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73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075" y="333375"/>
            <a:ext cx="7172325" cy="503238"/>
          </a:xfrm>
        </p:spPr>
        <p:txBody>
          <a:bodyPr/>
          <a:lstStyle/>
          <a:p>
            <a:pPr>
              <a:defRPr/>
            </a:pPr>
            <a:r>
              <a:rPr lang="da-DK" b="1" kern="1200" dirty="0">
                <a:latin typeface="Calibri" pitchFamily="34" charset="0"/>
              </a:rPr>
              <a:t>Tentative </a:t>
            </a:r>
            <a:r>
              <a:rPr lang="da-DK" b="1" kern="1200" dirty="0" err="1">
                <a:latin typeface="Calibri" pitchFamily="34" charset="0"/>
              </a:rPr>
              <a:t>implementation</a:t>
            </a:r>
            <a:r>
              <a:rPr lang="da-DK" b="1" kern="1200" dirty="0">
                <a:latin typeface="Calibri" pitchFamily="34" charset="0"/>
              </a:rPr>
              <a:t> plan</a:t>
            </a:r>
            <a:endParaRPr lang="en-US" altLang="da-DK" b="1" dirty="0" smtClean="0">
              <a:latin typeface="Calibri" panose="020F0502020204030204" pitchFamily="34" charset="0"/>
            </a:endParaRPr>
          </a:p>
        </p:txBody>
      </p:sp>
      <p:sp>
        <p:nvSpPr>
          <p:cNvPr id="22531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mtClean="0"/>
              <a:t>Danish Geodata Agency</a:t>
            </a:r>
          </a:p>
        </p:txBody>
      </p:sp>
      <p:sp>
        <p:nvSpPr>
          <p:cNvPr id="2253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mtClean="0"/>
              <a:t>SIDE </a:t>
            </a:r>
            <a:fld id="{2407A244-6796-4C0C-B4F7-1A0D8F4874C0}" type="slidenum">
              <a:rPr lang="da-DK" altLang="da-DK" smtClean="0"/>
              <a:pPr>
                <a:spcBef>
                  <a:spcPct val="0"/>
                </a:spcBef>
              </a:pPr>
              <a:t>16</a:t>
            </a:fld>
            <a:endParaRPr lang="da-DK" altLang="da-DK" smtClean="0"/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-576263" y="0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/>
              <a:t>    </a:t>
            </a:r>
          </a:p>
        </p:txBody>
      </p:sp>
      <p:sp>
        <p:nvSpPr>
          <p:cNvPr id="22534" name="Rounded Rectangle 44"/>
          <p:cNvSpPr>
            <a:spLocks noChangeArrowheads="1"/>
          </p:cNvSpPr>
          <p:nvPr/>
        </p:nvSpPr>
        <p:spPr bwMode="auto">
          <a:xfrm>
            <a:off x="6003925" y="3502025"/>
            <a:ext cx="801688" cy="503238"/>
          </a:xfrm>
          <a:prstGeom prst="roundRect">
            <a:avLst>
              <a:gd name="adj" fmla="val 16667"/>
            </a:avLst>
          </a:prstGeom>
          <a:solidFill>
            <a:srgbClr val="0031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/>
          </a:p>
        </p:txBody>
      </p:sp>
      <p:grpSp>
        <p:nvGrpSpPr>
          <p:cNvPr id="22535" name="Group 4"/>
          <p:cNvGrpSpPr>
            <a:grpSpLocks/>
          </p:cNvGrpSpPr>
          <p:nvPr/>
        </p:nvGrpSpPr>
        <p:grpSpPr bwMode="auto">
          <a:xfrm>
            <a:off x="519113" y="2012950"/>
            <a:ext cx="8167687" cy="1992313"/>
            <a:chOff x="519113" y="1484313"/>
            <a:chExt cx="8167687" cy="1992312"/>
          </a:xfrm>
        </p:grpSpPr>
        <p:sp>
          <p:nvSpPr>
            <p:cNvPr id="22543" name="Rounded Rectangle 42"/>
            <p:cNvSpPr>
              <a:spLocks noChangeArrowheads="1"/>
            </p:cNvSpPr>
            <p:nvPr/>
          </p:nvSpPr>
          <p:spPr bwMode="auto">
            <a:xfrm>
              <a:off x="3193930" y="2333267"/>
              <a:ext cx="802295" cy="503669"/>
            </a:xfrm>
            <a:prstGeom prst="roundRect">
              <a:avLst>
                <a:gd name="adj" fmla="val 16667"/>
              </a:avLst>
            </a:prstGeom>
            <a:solidFill>
              <a:srgbClr val="003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a-DK" altLang="da-DK"/>
            </a:p>
          </p:txBody>
        </p:sp>
        <p:grpSp>
          <p:nvGrpSpPr>
            <p:cNvPr id="22544" name="Group 68"/>
            <p:cNvGrpSpPr>
              <a:grpSpLocks/>
            </p:cNvGrpSpPr>
            <p:nvPr/>
          </p:nvGrpSpPr>
          <p:grpSpPr bwMode="auto">
            <a:xfrm>
              <a:off x="519113" y="1484313"/>
              <a:ext cx="8167687" cy="1992312"/>
              <a:chOff x="519112" y="4162896"/>
              <a:chExt cx="8445376" cy="1993843"/>
            </a:xfrm>
          </p:grpSpPr>
          <p:grpSp>
            <p:nvGrpSpPr>
              <p:cNvPr id="22545" name="Group 56"/>
              <p:cNvGrpSpPr>
                <a:grpSpLocks/>
              </p:cNvGrpSpPr>
              <p:nvPr/>
            </p:nvGrpSpPr>
            <p:grpSpPr bwMode="auto">
              <a:xfrm>
                <a:off x="519114" y="4649385"/>
                <a:ext cx="8445374" cy="183450"/>
                <a:chOff x="519114" y="4649385"/>
                <a:chExt cx="8445374" cy="183450"/>
              </a:xfrm>
            </p:grpSpPr>
            <p:cxnSp>
              <p:nvCxnSpPr>
                <p:cNvPr id="22559" name="Straight Arrow Connector 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19114" y="4649385"/>
                  <a:ext cx="8445374" cy="3752"/>
                </a:xfrm>
                <a:prstGeom prst="straightConnector1">
                  <a:avLst/>
                </a:prstGeom>
                <a:noFill/>
                <a:ln w="44450" algn="ctr">
                  <a:solidFill>
                    <a:srgbClr val="4F757D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22560" name="Group 52"/>
                <p:cNvGrpSpPr>
                  <a:grpSpLocks/>
                </p:cNvGrpSpPr>
                <p:nvPr/>
              </p:nvGrpSpPr>
              <p:grpSpPr bwMode="auto">
                <a:xfrm>
                  <a:off x="539552" y="4653136"/>
                  <a:ext cx="7848872" cy="179699"/>
                  <a:chOff x="519114" y="4509120"/>
                  <a:chExt cx="7848872" cy="367581"/>
                </a:xfrm>
              </p:grpSpPr>
              <p:cxnSp>
                <p:nvCxnSpPr>
                  <p:cNvPr id="22561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9114" y="4509120"/>
                    <a:ext cx="0" cy="360040"/>
                  </a:xfrm>
                  <a:prstGeom prst="line">
                    <a:avLst/>
                  </a:prstGeom>
                  <a:noFill/>
                  <a:ln w="44450" cap="sq" algn="ctr">
                    <a:solidFill>
                      <a:srgbClr val="4F757D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562" name="Straight Connector 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959274" y="4509120"/>
                    <a:ext cx="0" cy="360040"/>
                  </a:xfrm>
                  <a:prstGeom prst="line">
                    <a:avLst/>
                  </a:prstGeom>
                  <a:noFill/>
                  <a:ln w="44450" cap="sq" algn="ctr">
                    <a:solidFill>
                      <a:srgbClr val="4F757D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563" name="Straight Connector 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39194" y="4509120"/>
                    <a:ext cx="0" cy="360040"/>
                  </a:xfrm>
                  <a:prstGeom prst="line">
                    <a:avLst/>
                  </a:prstGeom>
                  <a:noFill/>
                  <a:ln w="44450" cap="sq" algn="ctr">
                    <a:solidFill>
                      <a:srgbClr val="4F757D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564" name="Straight Connector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679354" y="4509120"/>
                    <a:ext cx="0" cy="360040"/>
                  </a:xfrm>
                  <a:prstGeom prst="line">
                    <a:avLst/>
                  </a:prstGeom>
                  <a:noFill/>
                  <a:ln w="44450" cap="sq" algn="ctr">
                    <a:solidFill>
                      <a:srgbClr val="4F757D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565" name="Straight Connector 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99434" y="4516661"/>
                    <a:ext cx="0" cy="360040"/>
                  </a:xfrm>
                  <a:prstGeom prst="line">
                    <a:avLst/>
                  </a:prstGeom>
                  <a:noFill/>
                  <a:ln w="44450" cap="sq" algn="ctr">
                    <a:solidFill>
                      <a:srgbClr val="4F757D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566" name="Straight Connector 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19514" y="4516661"/>
                    <a:ext cx="0" cy="360040"/>
                  </a:xfrm>
                  <a:prstGeom prst="line">
                    <a:avLst/>
                  </a:prstGeom>
                  <a:noFill/>
                  <a:ln w="44450" cap="sq" algn="ctr">
                    <a:solidFill>
                      <a:srgbClr val="4F757D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567" name="Straight Connector 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67586" y="4516661"/>
                    <a:ext cx="0" cy="360040"/>
                  </a:xfrm>
                  <a:prstGeom prst="line">
                    <a:avLst/>
                  </a:prstGeom>
                  <a:noFill/>
                  <a:ln w="44450" cap="sq" algn="ctr">
                    <a:solidFill>
                      <a:srgbClr val="4F757D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568" name="Straight Connector 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87666" y="4516661"/>
                    <a:ext cx="0" cy="360040"/>
                  </a:xfrm>
                  <a:prstGeom prst="line">
                    <a:avLst/>
                  </a:prstGeom>
                  <a:noFill/>
                  <a:ln w="44450" cap="sq" algn="ctr">
                    <a:solidFill>
                      <a:srgbClr val="4F757D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569" name="Straight Connector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207746" y="4516661"/>
                    <a:ext cx="0" cy="360040"/>
                  </a:xfrm>
                  <a:prstGeom prst="line">
                    <a:avLst/>
                  </a:prstGeom>
                  <a:noFill/>
                  <a:ln w="44450" cap="sq" algn="ctr">
                    <a:solidFill>
                      <a:srgbClr val="4F757D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570" name="Straight Connector 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27826" y="4516661"/>
                    <a:ext cx="0" cy="360040"/>
                  </a:xfrm>
                  <a:prstGeom prst="line">
                    <a:avLst/>
                  </a:prstGeom>
                  <a:noFill/>
                  <a:ln w="44450" cap="sq" algn="ctr">
                    <a:solidFill>
                      <a:srgbClr val="4F757D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571" name="Straight Connector 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47906" y="4516661"/>
                    <a:ext cx="0" cy="360040"/>
                  </a:xfrm>
                  <a:prstGeom prst="line">
                    <a:avLst/>
                  </a:prstGeom>
                  <a:noFill/>
                  <a:ln w="44450" cap="sq" algn="ctr">
                    <a:solidFill>
                      <a:srgbClr val="4F757D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572" name="Straight Connector 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367986" y="4509120"/>
                    <a:ext cx="0" cy="360040"/>
                  </a:xfrm>
                  <a:prstGeom prst="line">
                    <a:avLst/>
                  </a:prstGeom>
                  <a:noFill/>
                  <a:ln w="44450" cap="sq" algn="ctr">
                    <a:solidFill>
                      <a:srgbClr val="4F757D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4" name="TextBox 13"/>
              <p:cNvSpPr txBox="1"/>
              <p:nvPr/>
            </p:nvSpPr>
            <p:spPr>
              <a:xfrm>
                <a:off x="519112" y="4172428"/>
                <a:ext cx="740304" cy="4623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a-DK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2014</a:t>
                </a:r>
                <a:r>
                  <a:rPr lang="da-DK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2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59416" y="4188316"/>
                <a:ext cx="740305" cy="4607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a-DK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da-DK" sz="12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Q2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99720" y="4188316"/>
                <a:ext cx="740304" cy="4607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a-DK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da-DK" sz="12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Q3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416311" y="4178783"/>
                <a:ext cx="740305" cy="4623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a-DK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2015</a:t>
                </a:r>
              </a:p>
              <a:p>
                <a:pPr>
                  <a:defRPr/>
                </a:pPr>
                <a:r>
                  <a:rPr lang="da-DK" sz="12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Q1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10477" y="4191493"/>
                <a:ext cx="740305" cy="4623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a-DK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da-DK" sz="12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Q4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53332" y="4178783"/>
                <a:ext cx="740304" cy="4607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a-DK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da-DK" sz="12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Q2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507547" y="4170840"/>
                <a:ext cx="740305" cy="4623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a-DK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da-DK" sz="12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Q4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98431" y="4162896"/>
                <a:ext cx="740305" cy="4623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a-DK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da-DK" sz="12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Q3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234720" y="4170840"/>
                <a:ext cx="740304" cy="4623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a-DK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  <a:p>
                <a:pPr>
                  <a:defRPr/>
                </a:pPr>
                <a:r>
                  <a:rPr lang="da-DK" sz="12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Q1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40553" y="4162896"/>
                <a:ext cx="741946" cy="4623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a-DK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da-DK" sz="12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Q2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674291" y="4169251"/>
                <a:ext cx="740305" cy="4623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a-DK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da-DK" sz="12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Q3</a:t>
                </a:r>
              </a:p>
            </p:txBody>
          </p:sp>
          <p:sp>
            <p:nvSpPr>
              <p:cNvPr id="22557" name="Pentagon 71"/>
              <p:cNvSpPr>
                <a:spLocks noChangeArrowheads="1"/>
              </p:cNvSpPr>
              <p:nvPr/>
            </p:nvSpPr>
            <p:spPr bwMode="auto">
              <a:xfrm>
                <a:off x="6347827" y="5652682"/>
                <a:ext cx="2040597" cy="504057"/>
              </a:xfrm>
              <a:prstGeom prst="homePlate">
                <a:avLst>
                  <a:gd name="adj" fmla="val 36772"/>
                </a:avLst>
              </a:prstGeom>
              <a:solidFill>
                <a:srgbClr val="003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2000" tIns="72000" rIns="72000" bIns="72000" anchor="ctr"/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a-DK" altLang="da-DK" sz="10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Implementation of the Property Data Program</a:t>
                </a:r>
              </a:p>
            </p:txBody>
          </p:sp>
          <p:sp>
            <p:nvSpPr>
              <p:cNvPr id="22558" name="Pentagon 70"/>
              <p:cNvSpPr>
                <a:spLocks noChangeArrowheads="1"/>
              </p:cNvSpPr>
              <p:nvPr/>
            </p:nvSpPr>
            <p:spPr bwMode="auto">
              <a:xfrm>
                <a:off x="3450782" y="5012503"/>
                <a:ext cx="3490489" cy="504730"/>
              </a:xfrm>
              <a:prstGeom prst="homePlate">
                <a:avLst>
                  <a:gd name="adj" fmla="val 36755"/>
                </a:avLst>
              </a:prstGeom>
              <a:solidFill>
                <a:srgbClr val="003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2000" tIns="72000" rIns="72000" bIns="72000" anchor="ctr"/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a-DK" altLang="da-DK" sz="10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Development of the extended cadastral system</a:t>
                </a: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8058150" y="2035175"/>
            <a:ext cx="7175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a-DK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a-DK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</a:t>
            </a:r>
          </a:p>
        </p:txBody>
      </p:sp>
      <p:grpSp>
        <p:nvGrpSpPr>
          <p:cNvPr id="22537" name="Group 3"/>
          <p:cNvGrpSpPr>
            <a:grpSpLocks/>
          </p:cNvGrpSpPr>
          <p:nvPr/>
        </p:nvGrpSpPr>
        <p:grpSpPr bwMode="auto">
          <a:xfrm>
            <a:off x="538163" y="2878138"/>
            <a:ext cx="1533525" cy="485775"/>
            <a:chOff x="1475963" y="4367790"/>
            <a:chExt cx="1598536" cy="501370"/>
          </a:xfrm>
        </p:grpSpPr>
        <p:sp>
          <p:nvSpPr>
            <p:cNvPr id="22541" name="Rounded Rectangle 1"/>
            <p:cNvSpPr>
              <a:spLocks noChangeArrowheads="1"/>
            </p:cNvSpPr>
            <p:nvPr/>
          </p:nvSpPr>
          <p:spPr bwMode="auto">
            <a:xfrm>
              <a:off x="1475963" y="4367790"/>
              <a:ext cx="1152127" cy="501370"/>
            </a:xfrm>
            <a:prstGeom prst="roundRect">
              <a:avLst>
                <a:gd name="adj" fmla="val 16667"/>
              </a:avLst>
            </a:prstGeom>
            <a:solidFill>
              <a:srgbClr val="003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a-DK" altLang="da-DK"/>
            </a:p>
          </p:txBody>
        </p:sp>
        <p:sp>
          <p:nvSpPr>
            <p:cNvPr id="22542" name="Pentagon 55"/>
            <p:cNvSpPr>
              <a:spLocks noChangeArrowheads="1"/>
            </p:cNvSpPr>
            <p:nvPr/>
          </p:nvSpPr>
          <p:spPr bwMode="auto">
            <a:xfrm>
              <a:off x="1551794" y="4367790"/>
              <a:ext cx="1522705" cy="501370"/>
            </a:xfrm>
            <a:prstGeom prst="homePlate">
              <a:avLst>
                <a:gd name="adj" fmla="val 36768"/>
              </a:avLst>
            </a:prstGeom>
            <a:solidFill>
              <a:srgbClr val="003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000" tIns="72000" rIns="72000" bIns="72000" anchor="ctr"/>
            <a:lstStyle>
              <a:lvl1pPr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altLang="da-DK" sz="1000">
                  <a:solidFill>
                    <a:schemeClr val="bg1"/>
                  </a:solidFill>
                  <a:latin typeface="Arial" charset="0"/>
                  <a:cs typeface="Arial" charset="0"/>
                </a:rPr>
                <a:t>Specification of system</a:t>
              </a:r>
            </a:p>
          </p:txBody>
        </p:sp>
      </p:grpSp>
      <p:grpSp>
        <p:nvGrpSpPr>
          <p:cNvPr id="22538" name="Group 39"/>
          <p:cNvGrpSpPr>
            <a:grpSpLocks/>
          </p:cNvGrpSpPr>
          <p:nvPr/>
        </p:nvGrpSpPr>
        <p:grpSpPr bwMode="auto">
          <a:xfrm>
            <a:off x="2071688" y="2862263"/>
            <a:ext cx="1112837" cy="503237"/>
            <a:chOff x="1475963" y="4367789"/>
            <a:chExt cx="1598536" cy="503670"/>
          </a:xfrm>
        </p:grpSpPr>
        <p:sp>
          <p:nvSpPr>
            <p:cNvPr id="22539" name="Rounded Rectangle 40"/>
            <p:cNvSpPr>
              <a:spLocks noChangeArrowheads="1"/>
            </p:cNvSpPr>
            <p:nvPr/>
          </p:nvSpPr>
          <p:spPr bwMode="auto">
            <a:xfrm>
              <a:off x="1475963" y="4367789"/>
              <a:ext cx="1152127" cy="503669"/>
            </a:xfrm>
            <a:prstGeom prst="roundRect">
              <a:avLst>
                <a:gd name="adj" fmla="val 16667"/>
              </a:avLst>
            </a:prstGeom>
            <a:solidFill>
              <a:srgbClr val="003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a-DK" altLang="da-DK"/>
            </a:p>
          </p:txBody>
        </p:sp>
        <p:sp>
          <p:nvSpPr>
            <p:cNvPr id="22540" name="Pentagon 55"/>
            <p:cNvSpPr>
              <a:spLocks noChangeArrowheads="1"/>
            </p:cNvSpPr>
            <p:nvPr/>
          </p:nvSpPr>
          <p:spPr bwMode="auto">
            <a:xfrm>
              <a:off x="1653569" y="4367790"/>
              <a:ext cx="1420930" cy="503669"/>
            </a:xfrm>
            <a:prstGeom prst="homePlate">
              <a:avLst>
                <a:gd name="adj" fmla="val 36766"/>
              </a:avLst>
            </a:prstGeom>
            <a:solidFill>
              <a:srgbClr val="003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000" tIns="72000" rIns="72000" bIns="72000" anchor="ctr"/>
            <a:lstStyle>
              <a:lvl1pPr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altLang="da-DK" sz="1000">
                  <a:solidFill>
                    <a:schemeClr val="bg1"/>
                  </a:solidFill>
                  <a:latin typeface="Arial" charset="0"/>
                  <a:cs typeface="Arial" charset="0"/>
                </a:rPr>
                <a:t>Tender for service provider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9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dirty="0"/>
              <a:t>Danish Geodata </a:t>
            </a:r>
            <a:r>
              <a:rPr lang="da-DK" altLang="da-DK" dirty="0" smtClean="0"/>
              <a:t>Agency</a:t>
            </a:r>
            <a:endParaRPr lang="da-DK" altLang="da-DK" dirty="0"/>
          </a:p>
        </p:txBody>
      </p:sp>
      <p:sp>
        <p:nvSpPr>
          <p:cNvPr id="9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altLang="da-DK"/>
              <a:t>SIDE </a:t>
            </a:r>
            <a:fld id="{E85E961C-8CDD-4A2E-B43C-387AD8996449}" type="slidenum">
              <a:rPr lang="da-DK" altLang="da-DK"/>
              <a:pPr/>
              <a:t>2</a:t>
            </a:fld>
            <a:endParaRPr lang="da-DK" altLang="da-DK"/>
          </a:p>
        </p:txBody>
      </p:sp>
      <p:pic>
        <p:nvPicPr>
          <p:cNvPr id="44034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4005263"/>
            <a:ext cx="22987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altLang="da-DK" dirty="0" smtClean="0"/>
              <a:t>Two authorities</a:t>
            </a:r>
            <a:endParaRPr lang="en-US" altLang="da-DK" dirty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662113"/>
            <a:ext cx="4541838" cy="3856037"/>
          </a:xfrm>
        </p:spPr>
        <p:txBody>
          <a:bodyPr lIns="91440" tIns="45720" rIns="91440" bIns="45720"/>
          <a:lstStyle/>
          <a:p>
            <a:pPr marL="342900" indent="-342900"/>
            <a:r>
              <a:rPr lang="en-US" altLang="da-DK" sz="2000" dirty="0"/>
              <a:t>Danish </a:t>
            </a:r>
            <a:r>
              <a:rPr lang="en-US" altLang="da-DK" sz="2000" dirty="0" err="1"/>
              <a:t>Geodata</a:t>
            </a:r>
            <a:r>
              <a:rPr lang="en-US" altLang="da-DK" sz="2000" dirty="0"/>
              <a:t> Agency</a:t>
            </a:r>
          </a:p>
          <a:p>
            <a:pPr marL="742950" lvl="1" indent="-285750"/>
            <a:r>
              <a:rPr lang="en-US" altLang="da-DK" sz="2000" dirty="0"/>
              <a:t>Ministry of the Environment</a:t>
            </a:r>
          </a:p>
          <a:p>
            <a:pPr marL="342900" indent="-342900"/>
            <a:endParaRPr lang="en-US" altLang="da-DK" sz="2000" dirty="0"/>
          </a:p>
          <a:p>
            <a:pPr marL="342900" indent="-342900"/>
            <a:r>
              <a:rPr lang="en-US" altLang="da-DK" sz="2000" dirty="0"/>
              <a:t>The Land Registry</a:t>
            </a:r>
          </a:p>
          <a:p>
            <a:pPr marL="742950" lvl="1" indent="-285750"/>
            <a:r>
              <a:rPr lang="en-US" altLang="da-DK" sz="2000" dirty="0"/>
              <a:t>Ministry of Justice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>
            <a:alphaModFix amt="78000"/>
          </a:blip>
          <a:srcRect l="32275" t="35243" r="24153" b="11610"/>
          <a:stretch>
            <a:fillRect/>
          </a:stretch>
        </p:blipFill>
        <p:spPr bwMode="auto">
          <a:xfrm rot="787671">
            <a:off x="6138701" y="1879165"/>
            <a:ext cx="1920271" cy="1757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3924300" y="4238625"/>
            <a:ext cx="33115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a-DK" sz="3000" b="1">
                <a:solidFill>
                  <a:schemeClr val="tx2"/>
                </a:solidFill>
                <a:ea typeface="ＭＳ Ｐゴシック" pitchFamily="34" charset="-128"/>
              </a:rPr>
              <a:t>Rights</a:t>
            </a:r>
            <a:br>
              <a:rPr lang="en-US" altLang="da-DK" sz="3000" b="1">
                <a:solidFill>
                  <a:schemeClr val="tx2"/>
                </a:solidFill>
                <a:ea typeface="ＭＳ Ｐゴシック" pitchFamily="34" charset="-128"/>
              </a:rPr>
            </a:br>
            <a:r>
              <a:rPr lang="en-US" altLang="da-DK" sz="3000" b="1">
                <a:solidFill>
                  <a:schemeClr val="tx2"/>
                </a:solidFill>
                <a:ea typeface="ＭＳ Ｐゴシック" pitchFamily="34" charset="-128"/>
              </a:rPr>
              <a:t>Restrictions</a:t>
            </a:r>
            <a:br>
              <a:rPr lang="en-US" altLang="da-DK" sz="3000" b="1">
                <a:solidFill>
                  <a:schemeClr val="tx2"/>
                </a:solidFill>
                <a:ea typeface="ＭＳ Ｐゴシック" pitchFamily="34" charset="-128"/>
              </a:rPr>
            </a:br>
            <a:r>
              <a:rPr lang="en-US" altLang="da-DK" sz="3000" b="1">
                <a:solidFill>
                  <a:schemeClr val="tx2"/>
                </a:solidFill>
                <a:ea typeface="ＭＳ Ｐゴシック" pitchFamily="34" charset="-128"/>
              </a:rPr>
              <a:t>Responsibilities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430838" y="2311400"/>
            <a:ext cx="3311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a-DK" sz="3000" b="1">
                <a:solidFill>
                  <a:schemeClr val="tx2"/>
                </a:solidFill>
                <a:ea typeface="ＭＳ Ｐゴシック" pitchFamily="34" charset="-128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9116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dirty="0"/>
              <a:t>Danish Geodata </a:t>
            </a:r>
            <a:r>
              <a:rPr lang="da-DK" altLang="da-DK" dirty="0" smtClean="0"/>
              <a:t>Agency</a:t>
            </a:r>
            <a:endParaRPr lang="da-DK" altLang="da-DK" dirty="0"/>
          </a:p>
        </p:txBody>
      </p:sp>
      <p:sp>
        <p:nvSpPr>
          <p:cNvPr id="10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altLang="da-DK"/>
              <a:t>SIDE </a:t>
            </a:r>
            <a:fld id="{A90542D3-D3AE-4DFB-A315-2824DE6A3471}" type="slidenum">
              <a:rPr lang="da-DK" altLang="da-DK"/>
              <a:pPr/>
              <a:t>3</a:t>
            </a:fld>
            <a:endParaRPr lang="da-DK" altLang="da-DK"/>
          </a:p>
        </p:txBody>
      </p:sp>
      <p:pic>
        <p:nvPicPr>
          <p:cNvPr id="51213" name="Picture 13" descr="cad map"/>
          <p:cNvPicPr>
            <a:picLocks noChangeAspect="1" noChangeArrowheads="1"/>
          </p:cNvPicPr>
          <p:nvPr/>
        </p:nvPicPr>
        <p:blipFill>
          <a:blip r:embed="rId3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3" r="21442"/>
          <a:stretch>
            <a:fillRect/>
          </a:stretch>
        </p:blipFill>
        <p:spPr bwMode="auto">
          <a:xfrm>
            <a:off x="3532188" y="2933700"/>
            <a:ext cx="19050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79388" y="1638300"/>
            <a:ext cx="3671887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a-DK" sz="1600" b="1">
                <a:solidFill>
                  <a:srgbClr val="003399"/>
                </a:solidFill>
                <a:ea typeface="ＭＳ Ｐゴシック" pitchFamily="34" charset="-128"/>
              </a:rPr>
              <a:t>The Cadastral register identifies the land parcels by number and area + informs on other information</a:t>
            </a:r>
            <a:endParaRPr lang="en-US" altLang="da-DK" sz="1600" b="1">
              <a:solidFill>
                <a:srgbClr val="003399"/>
              </a:solidFill>
              <a:ea typeface="ＭＳ Ｐゴシック" pitchFamily="34" charset="-128"/>
            </a:endParaRPr>
          </a:p>
        </p:txBody>
      </p:sp>
      <p:pic>
        <p:nvPicPr>
          <p:cNvPr id="51215" name="Picture 15" descr="cadastral register"/>
          <p:cNvPicPr>
            <a:picLocks noChangeAspect="1" noChangeArrowheads="1"/>
          </p:cNvPicPr>
          <p:nvPr/>
        </p:nvPicPr>
        <p:blipFill>
          <a:blip r:embed="rId4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433638"/>
            <a:ext cx="29527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3379788" y="5143500"/>
            <a:ext cx="2895600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a-DK" sz="1600" b="1">
                <a:solidFill>
                  <a:srgbClr val="003399"/>
                </a:solidFill>
                <a:ea typeface="ＭＳ Ｐゴシック" pitchFamily="34" charset="-128"/>
              </a:rPr>
              <a:t>The Cadastral map geographically identifies the land parcels</a:t>
            </a:r>
          </a:p>
        </p:txBody>
      </p:sp>
      <p:pic>
        <p:nvPicPr>
          <p:cNvPr id="51218" name="Picture 18" descr="legal survey"/>
          <p:cNvPicPr>
            <a:picLocks noChangeAspect="1" noChangeArrowheads="1"/>
          </p:cNvPicPr>
          <p:nvPr/>
        </p:nvPicPr>
        <p:blipFill>
          <a:blip r:embed="rId5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7"/>
          <a:stretch>
            <a:fillRect/>
          </a:stretch>
        </p:blipFill>
        <p:spPr bwMode="auto">
          <a:xfrm>
            <a:off x="5741988" y="1181100"/>
            <a:ext cx="33480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5965825" y="3022600"/>
            <a:ext cx="3128963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a-DK" sz="1600" b="1">
                <a:solidFill>
                  <a:srgbClr val="003399"/>
                </a:solidFill>
                <a:ea typeface="ＭＳ Ｐゴシック" pitchFamily="34" charset="-128"/>
              </a:rPr>
              <a:t>The cadastral measurements identify the position of the property boundaries</a:t>
            </a:r>
          </a:p>
        </p:txBody>
      </p:sp>
      <p:sp>
        <p:nvSpPr>
          <p:cNvPr id="48136" name="Rectangle 20"/>
          <p:cNvSpPr>
            <a:spLocks noChangeArrowheads="1"/>
          </p:cNvSpPr>
          <p:nvPr/>
        </p:nvSpPr>
        <p:spPr bwMode="auto">
          <a:xfrm>
            <a:off x="669925" y="549275"/>
            <a:ext cx="79168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a-DK"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The Cadastre – 3 main elements</a:t>
            </a:r>
          </a:p>
        </p:txBody>
      </p:sp>
    </p:spTree>
    <p:extLst>
      <p:ext uri="{BB962C8B-B14F-4D97-AF65-F5344CB8AC3E}">
        <p14:creationId xmlns:p14="http://schemas.microsoft.com/office/powerpoint/2010/main" val="29131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 animBg="1"/>
      <p:bldP spid="51216" grpId="0" animBg="1"/>
      <p:bldP spid="51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/>
              <a:t>Danish Geodata Agency - Danish Ministry of the Enviroment</a:t>
            </a:r>
          </a:p>
        </p:txBody>
      </p:sp>
      <p:sp>
        <p:nvSpPr>
          <p:cNvPr id="9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altLang="da-DK"/>
              <a:t>SIDE </a:t>
            </a:r>
            <a:fld id="{7DBA143A-95B8-49B0-BDD0-2A666CF5A134}" type="slidenum">
              <a:rPr lang="da-DK" altLang="da-DK"/>
              <a:pPr/>
              <a:t>4</a:t>
            </a:fld>
            <a:endParaRPr lang="da-DK" altLang="da-DK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172325" cy="852487"/>
          </a:xfrm>
        </p:spPr>
        <p:txBody>
          <a:bodyPr lIns="91440" tIns="45720" rIns="91440" bIns="45720" anchor="ctr"/>
          <a:lstStyle/>
          <a:p>
            <a:r>
              <a:rPr lang="en-US" altLang="da-DK" dirty="0"/>
              <a:t>The Land </a:t>
            </a:r>
            <a:r>
              <a:rPr lang="en-US" altLang="da-DK" dirty="0" smtClean="0"/>
              <a:t>Register</a:t>
            </a:r>
            <a:endParaRPr lang="en-US" altLang="da-DK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2150" y="1782763"/>
            <a:ext cx="3968750" cy="3856037"/>
          </a:xfrm>
        </p:spPr>
        <p:txBody>
          <a:bodyPr lIns="91440" tIns="45720" rIns="91440" bIns="45720"/>
          <a:lstStyle/>
          <a:p>
            <a:pPr marL="342900" indent="-342900"/>
            <a:r>
              <a:rPr lang="en-US" altLang="da-DK" dirty="0"/>
              <a:t>	Each property have a file that contains four main sources of information</a:t>
            </a:r>
          </a:p>
          <a:p>
            <a:pPr marL="742950" lvl="1" indent="-285750"/>
            <a:r>
              <a:rPr lang="en-US" altLang="da-DK" dirty="0"/>
              <a:t>General information</a:t>
            </a:r>
          </a:p>
          <a:p>
            <a:pPr marL="742950" lvl="1" indent="-285750"/>
            <a:r>
              <a:rPr lang="en-US" altLang="da-DK" dirty="0"/>
              <a:t>Title information</a:t>
            </a:r>
          </a:p>
          <a:p>
            <a:pPr marL="742950" lvl="1" indent="-285750"/>
            <a:r>
              <a:rPr lang="en-US" altLang="da-DK" dirty="0"/>
              <a:t>Easements </a:t>
            </a:r>
          </a:p>
          <a:p>
            <a:pPr marL="742950" lvl="1" indent="-285750"/>
            <a:r>
              <a:rPr lang="en-US" altLang="da-DK" dirty="0"/>
              <a:t>Mortgages</a:t>
            </a:r>
          </a:p>
          <a:p>
            <a:pPr marL="742950" lvl="1" indent="-285750"/>
            <a:endParaRPr lang="en-US" altLang="da-DK" dirty="0"/>
          </a:p>
          <a:p>
            <a:pPr marL="342900" indent="-342900"/>
            <a:endParaRPr lang="en-US" altLang="da-DK" dirty="0"/>
          </a:p>
          <a:p>
            <a:pPr marL="342900" indent="-342900"/>
            <a:endParaRPr lang="en-US" altLang="da-DK" dirty="0"/>
          </a:p>
          <a:p>
            <a:pPr marL="996950" lvl="2" indent="-285750"/>
            <a:endParaRPr lang="en-US" altLang="da-DK" dirty="0"/>
          </a:p>
          <a:p>
            <a:pPr marL="742950" lvl="1" indent="-285750"/>
            <a:endParaRPr lang="en-US" altLang="da-DK" dirty="0"/>
          </a:p>
          <a:p>
            <a:pPr marL="1143000" lvl="2" indent="-228600"/>
            <a:endParaRPr lang="en-US" altLang="da-DK" dirty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5722">
            <a:off x="5218341" y="1141450"/>
            <a:ext cx="2805659" cy="2104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910138" y="3405188"/>
            <a:ext cx="3529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a-DK" b="1">
                <a:solidFill>
                  <a:srgbClr val="003399"/>
                </a:solidFill>
                <a:ea typeface="ＭＳ Ｐゴシック" pitchFamily="34" charset="-128"/>
              </a:rPr>
              <a:t>Books in the past – today fully digital system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763588" y="2997200"/>
            <a:ext cx="34671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en-US" altLang="da-DK" sz="2400">
              <a:latin typeface="Verdana" pitchFamily="34" charset="0"/>
              <a:ea typeface="ＭＳ Ｐゴシック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da-DK" sz="2400">
              <a:latin typeface="Verdana" pitchFamily="34" charset="0"/>
              <a:ea typeface="ＭＳ Ｐゴシック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da-DK" sz="2400">
              <a:latin typeface="Verdana" pitchFamily="34" charset="0"/>
              <a:ea typeface="ＭＳ Ｐゴシック" pitchFamily="34" charset="-128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altLang="da-DK" sz="2400">
              <a:latin typeface="Verdana" pitchFamily="34" charset="0"/>
              <a:ea typeface="ＭＳ Ｐゴシック" pitchFamily="34" charset="-128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altLang="da-DK" sz="2400">
              <a:latin typeface="Verdana" pitchFamily="34" charset="0"/>
              <a:ea typeface="ＭＳ Ｐゴシック" pitchFamily="34" charset="-128"/>
            </a:endParaRPr>
          </a:p>
          <a:p>
            <a:pPr lvl="2">
              <a:spcBef>
                <a:spcPct val="20000"/>
              </a:spcBef>
              <a:buFontTx/>
              <a:buChar char="•"/>
            </a:pPr>
            <a:endParaRPr lang="en-US" altLang="da-DK" sz="2200"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7531">
            <a:off x="5689110" y="4411465"/>
            <a:ext cx="2846530" cy="2134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58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dirty="0"/>
              <a:t>Danish Geodata </a:t>
            </a:r>
            <a:r>
              <a:rPr lang="da-DK" altLang="da-DK" dirty="0" smtClean="0"/>
              <a:t>Agency</a:t>
            </a:r>
            <a:endParaRPr lang="da-DK" altLang="da-DK" dirty="0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C93CE890-1D95-40E4-98F5-A3D7E60BC209}" type="slidenum">
              <a:rPr lang="da-DK"/>
              <a:pPr/>
              <a:t>5</a:t>
            </a:fld>
            <a:endParaRPr lang="da-DK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a-DK" dirty="0" err="1" smtClean="0"/>
              <a:t>Historic</a:t>
            </a:r>
            <a:r>
              <a:rPr lang="da-DK" dirty="0" smtClean="0"/>
              <a:t> </a:t>
            </a:r>
            <a:r>
              <a:rPr lang="da-DK" dirty="0" err="1" smtClean="0"/>
              <a:t>oversight</a:t>
            </a:r>
            <a:endParaRPr lang="da-DK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/>
              <a:t>1986: The </a:t>
            </a:r>
            <a:r>
              <a:rPr lang="da-DK" dirty="0" err="1"/>
              <a:t>protocols</a:t>
            </a:r>
            <a:r>
              <a:rPr lang="da-DK" dirty="0"/>
              <a:t>/register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digitized</a:t>
            </a:r>
            <a:endParaRPr lang="da-DK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/>
              <a:t>1997: The cadastral </a:t>
            </a:r>
            <a:r>
              <a:rPr lang="da-DK" dirty="0" err="1"/>
              <a:t>maps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digitized</a:t>
            </a:r>
            <a:r>
              <a:rPr lang="da-DK" dirty="0"/>
              <a:t> (</a:t>
            </a:r>
            <a:r>
              <a:rPr lang="da-DK" dirty="0" err="1"/>
              <a:t>along</a:t>
            </a:r>
            <a:r>
              <a:rPr lang="da-DK" dirty="0"/>
              <a:t> the </a:t>
            </a:r>
            <a:r>
              <a:rPr lang="da-DK" dirty="0" err="1"/>
              <a:t>way</a:t>
            </a:r>
            <a:r>
              <a:rPr lang="da-DK" dirty="0"/>
              <a:t> in the </a:t>
            </a:r>
            <a:r>
              <a:rPr lang="da-DK" dirty="0" err="1"/>
              <a:t>digitizing</a:t>
            </a:r>
            <a:r>
              <a:rPr lang="da-DK" dirty="0"/>
              <a:t> proces </a:t>
            </a:r>
            <a:r>
              <a:rPr lang="da-DK" dirty="0" err="1"/>
              <a:t>several</a:t>
            </a:r>
            <a:r>
              <a:rPr lang="da-DK" dirty="0"/>
              <a:t> </a:t>
            </a:r>
            <a:r>
              <a:rPr lang="da-DK" dirty="0" err="1"/>
              <a:t>mapping</a:t>
            </a:r>
            <a:r>
              <a:rPr lang="da-DK" dirty="0"/>
              <a:t> systems </a:t>
            </a:r>
            <a:r>
              <a:rPr lang="da-DK" dirty="0" err="1"/>
              <a:t>where</a:t>
            </a:r>
            <a:r>
              <a:rPr lang="da-DK" dirty="0"/>
              <a:t> </a:t>
            </a:r>
            <a:r>
              <a:rPr lang="da-DK" dirty="0" err="1"/>
              <a:t>implemented</a:t>
            </a:r>
            <a:r>
              <a:rPr lang="da-DK" dirty="0"/>
              <a:t>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/>
              <a:t>2005: MIA – digital </a:t>
            </a:r>
            <a:r>
              <a:rPr lang="da-DK" dirty="0" err="1"/>
              <a:t>updating</a:t>
            </a:r>
            <a:r>
              <a:rPr lang="da-DK" dirty="0"/>
              <a:t> from the </a:t>
            </a:r>
            <a:r>
              <a:rPr lang="da-DK" dirty="0" err="1"/>
              <a:t>surveyors</a:t>
            </a:r>
            <a:endParaRPr lang="da-DK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/>
              <a:t>2008: </a:t>
            </a:r>
            <a:r>
              <a:rPr lang="da-DK" dirty="0" err="1"/>
              <a:t>M</a:t>
            </a:r>
            <a:r>
              <a:rPr lang="da-DK" dirty="0" err="1" smtClean="0"/>
              <a:t>iniMaks</a:t>
            </a:r>
            <a:r>
              <a:rPr lang="da-DK" dirty="0" smtClean="0"/>
              <a:t> </a:t>
            </a:r>
            <a:r>
              <a:rPr lang="da-DK" dirty="0"/>
              <a:t>– </a:t>
            </a:r>
            <a:r>
              <a:rPr lang="da-DK" dirty="0" err="1"/>
              <a:t>maps</a:t>
            </a:r>
            <a:r>
              <a:rPr lang="da-DK" dirty="0"/>
              <a:t> and register in the same system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/>
              <a:t>2013: </a:t>
            </a:r>
            <a:r>
              <a:rPr lang="da-DK" dirty="0" err="1" smtClean="0"/>
              <a:t>Historic</a:t>
            </a:r>
            <a:r>
              <a:rPr lang="da-DK" dirty="0" smtClean="0"/>
              <a:t> </a:t>
            </a:r>
            <a:r>
              <a:rPr lang="da-DK" dirty="0"/>
              <a:t>cadastral cases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scanned</a:t>
            </a:r>
            <a:r>
              <a:rPr lang="da-DK" dirty="0"/>
              <a:t> and made </a:t>
            </a:r>
            <a:r>
              <a:rPr lang="da-DK" dirty="0" err="1"/>
              <a:t>available</a:t>
            </a:r>
            <a:r>
              <a:rPr lang="da-DK" dirty="0"/>
              <a:t> </a:t>
            </a:r>
            <a:r>
              <a:rPr lang="da-DK" dirty="0" smtClean="0"/>
              <a:t>online</a:t>
            </a:r>
            <a:endParaRPr lang="da-DK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16013" y="1258888"/>
            <a:ext cx="7164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da-DK" dirty="0"/>
              <a:t>of the Danish </a:t>
            </a:r>
            <a:r>
              <a:rPr lang="da-DK" dirty="0" err="1"/>
              <a:t>digitization</a:t>
            </a:r>
            <a:r>
              <a:rPr lang="da-DK" dirty="0"/>
              <a:t> of the </a:t>
            </a:r>
            <a:r>
              <a:rPr lang="da-DK" dirty="0" err="1"/>
              <a:t>cadastre</a:t>
            </a:r>
            <a:endParaRPr lang="da-DK" dirty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75" y="1881188"/>
            <a:ext cx="16383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-576263" y="0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a-DK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866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da-DK" altLang="da-DK" dirty="0"/>
              <a:t>Danish Geodata Agency </a:t>
            </a:r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mtClean="0"/>
              <a:t>SIDE </a:t>
            </a:r>
            <a:fld id="{9D235487-4822-40EC-9B2A-FFE16EB6EB84}" type="slidenum">
              <a:rPr lang="da-DK" altLang="da-DK" smtClean="0"/>
              <a:pPr>
                <a:spcBef>
                  <a:spcPct val="0"/>
                </a:spcBef>
              </a:pPr>
              <a:t>6</a:t>
            </a:fld>
            <a:endParaRPr lang="da-DK" altLang="da-DK" smtClean="0"/>
          </a:p>
        </p:txBody>
      </p:sp>
      <p:sp>
        <p:nvSpPr>
          <p:cNvPr id="7172" name="Pladsholder til diasnummer 5"/>
          <p:cNvSpPr txBox="1">
            <a:spLocks noGrp="1"/>
          </p:cNvSpPr>
          <p:nvPr/>
        </p:nvSpPr>
        <p:spPr bwMode="auto">
          <a:xfrm>
            <a:off x="7524750" y="6394450"/>
            <a:ext cx="755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da-DK" sz="800"/>
              <a:t>SIDE </a:t>
            </a:r>
            <a:fld id="{6F1BA26E-9FA8-456D-A845-699C35F73585}" type="slidenum">
              <a:rPr lang="en-US" altLang="da-DK" sz="800"/>
              <a:pPr algn="r" eaLnBrk="1" hangingPunct="1">
                <a:spcBef>
                  <a:spcPct val="0"/>
                </a:spcBef>
              </a:pPr>
              <a:t>6</a:t>
            </a:fld>
            <a:endParaRPr lang="en-US" altLang="da-DK" sz="800"/>
          </a:p>
        </p:txBody>
      </p:sp>
      <p:sp>
        <p:nvSpPr>
          <p:cNvPr id="7173" name="Tekstboks 31"/>
          <p:cNvSpPr txBox="1">
            <a:spLocks noChangeArrowheads="1"/>
          </p:cNvSpPr>
          <p:nvPr/>
        </p:nvSpPr>
        <p:spPr bwMode="auto">
          <a:xfrm>
            <a:off x="1500188" y="2900363"/>
            <a:ext cx="11826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 sz="110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7174" name="Objekt 1"/>
          <p:cNvGraphicFramePr>
            <a:graphicFrameLocks noChangeAspect="1"/>
          </p:cNvGraphicFramePr>
          <p:nvPr/>
        </p:nvGraphicFramePr>
        <p:xfrm>
          <a:off x="2555875" y="1125538"/>
          <a:ext cx="4033838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Bitmapbillede" r:id="rId4" imgW="11088648" imgH="7868748" progId="PBrush">
                  <p:embed/>
                </p:oleObj>
              </mc:Choice>
              <mc:Fallback>
                <p:oleObj name="Bitmapbillede" r:id="rId4" imgW="11088648" imgH="78687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125538"/>
                        <a:ext cx="4033838" cy="286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kstboks 29"/>
          <p:cNvSpPr txBox="1"/>
          <p:nvPr/>
        </p:nvSpPr>
        <p:spPr bwMode="auto">
          <a:xfrm>
            <a:off x="146050" y="5794375"/>
            <a:ext cx="2079625" cy="49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a-DK" sz="1050" b="1" dirty="0">
                <a:solidFill>
                  <a:srgbClr val="851302"/>
                </a:solidFill>
                <a:latin typeface="Calibri" pitchFamily="34" charset="0"/>
              </a:rPr>
              <a:t>Effective property administration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da-DK" sz="1050" b="1" dirty="0">
                <a:solidFill>
                  <a:srgbClr val="851302"/>
                </a:solidFill>
                <a:latin typeface="Calibri" pitchFamily="34" charset="0"/>
              </a:rPr>
              <a:t>and reuse of property data</a:t>
            </a:r>
          </a:p>
        </p:txBody>
      </p:sp>
      <p:grpSp>
        <p:nvGrpSpPr>
          <p:cNvPr id="7176" name="Group 5"/>
          <p:cNvGrpSpPr>
            <a:grpSpLocks/>
          </p:cNvGrpSpPr>
          <p:nvPr/>
        </p:nvGrpSpPr>
        <p:grpSpPr bwMode="auto">
          <a:xfrm>
            <a:off x="438150" y="4157663"/>
            <a:ext cx="8086725" cy="1565275"/>
            <a:chOff x="221552" y="3905297"/>
            <a:chExt cx="8087217" cy="1564869"/>
          </a:xfrm>
        </p:grpSpPr>
        <p:grpSp>
          <p:nvGrpSpPr>
            <p:cNvPr id="8198" name="Gruppe 8"/>
            <p:cNvGrpSpPr>
              <a:grpSpLocks/>
            </p:cNvGrpSpPr>
            <p:nvPr/>
          </p:nvGrpSpPr>
          <p:grpSpPr bwMode="auto">
            <a:xfrm>
              <a:off x="447471" y="4616506"/>
              <a:ext cx="7861298" cy="728487"/>
              <a:chOff x="885561" y="4521141"/>
              <a:chExt cx="7499047" cy="308005"/>
            </a:xfrm>
            <a:solidFill>
              <a:srgbClr val="003127"/>
            </a:solidFill>
          </p:grpSpPr>
          <p:sp>
            <p:nvSpPr>
              <p:cNvPr id="10" name="Afrundet rektangel 9"/>
              <p:cNvSpPr/>
              <p:nvPr/>
            </p:nvSpPr>
            <p:spPr bwMode="auto">
              <a:xfrm>
                <a:off x="885561" y="4526868"/>
                <a:ext cx="999469" cy="299412"/>
              </a:xfrm>
              <a:prstGeom prst="roundRect">
                <a:avLst>
                  <a:gd name="adj" fmla="val 44839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lIns="54000" tIns="72000" rIns="54000" bIns="72000">
                <a:spAutoFit/>
              </a:bodyPr>
              <a:lstStyle/>
              <a:p>
                <a:pPr algn="ctr" eaLnBrk="1" hangingPunct="1">
                  <a:defRPr/>
                </a:pPr>
                <a:endParaRPr lang="da-DK" sz="900" dirty="0">
                  <a:latin typeface="Calibri" pitchFamily="34" charset="0"/>
                </a:endParaRPr>
              </a:p>
            </p:txBody>
          </p:sp>
          <p:sp>
            <p:nvSpPr>
              <p:cNvPr id="8212" name="Tekstboks 10"/>
              <p:cNvSpPr txBox="1">
                <a:spLocks noChangeArrowheads="1"/>
              </p:cNvSpPr>
              <p:nvPr/>
            </p:nvSpPr>
            <p:spPr bwMode="auto">
              <a:xfrm>
                <a:off x="993880" y="4616738"/>
                <a:ext cx="779226" cy="11060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da-DK" altLang="da-DK" sz="11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Property</a:t>
                </a:r>
              </a:p>
            </p:txBody>
          </p:sp>
          <p:sp>
            <p:nvSpPr>
              <p:cNvPr id="12" name="Afrundet rektangel 11"/>
              <p:cNvSpPr/>
              <p:nvPr/>
            </p:nvSpPr>
            <p:spPr bwMode="auto">
              <a:xfrm>
                <a:off x="2186386" y="4528301"/>
                <a:ext cx="1000984" cy="300845"/>
              </a:xfrm>
              <a:prstGeom prst="roundRect">
                <a:avLst>
                  <a:gd name="adj" fmla="val 44839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lIns="54000" tIns="72000" rIns="54000" bIns="72000">
                <a:spAutoFit/>
              </a:bodyPr>
              <a:lstStyle/>
              <a:p>
                <a:pPr algn="ctr" eaLnBrk="1" hangingPunct="1">
                  <a:defRPr/>
                </a:pPr>
                <a:endParaRPr lang="da-DK" sz="900" dirty="0">
                  <a:latin typeface="Calibri" pitchFamily="34" charset="0"/>
                </a:endParaRPr>
              </a:p>
            </p:txBody>
          </p:sp>
          <p:sp>
            <p:nvSpPr>
              <p:cNvPr id="8214" name="Tekstboks 12"/>
              <p:cNvSpPr txBox="1">
                <a:spLocks noChangeArrowheads="1"/>
              </p:cNvSpPr>
              <p:nvPr/>
            </p:nvSpPr>
            <p:spPr bwMode="auto">
              <a:xfrm>
                <a:off x="2258350" y="4616740"/>
                <a:ext cx="846673" cy="11060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da-DK" altLang="da-DK" sz="11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Addresses</a:t>
                </a:r>
                <a:endParaRPr lang="da-DK" altLang="da-DK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frundet rektangel 13"/>
              <p:cNvSpPr/>
              <p:nvPr/>
            </p:nvSpPr>
            <p:spPr bwMode="auto">
              <a:xfrm>
                <a:off x="3484182" y="4521141"/>
                <a:ext cx="1000983" cy="299413"/>
              </a:xfrm>
              <a:prstGeom prst="roundRect">
                <a:avLst>
                  <a:gd name="adj" fmla="val 44839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lIns="54000" tIns="72000" rIns="54000" bIns="72000">
                <a:spAutoFit/>
              </a:bodyPr>
              <a:lstStyle/>
              <a:p>
                <a:pPr algn="ctr" eaLnBrk="1" hangingPunct="1">
                  <a:defRPr/>
                </a:pPr>
                <a:endParaRPr lang="da-DK" sz="900" dirty="0">
                  <a:latin typeface="Calibri" pitchFamily="34" charset="0"/>
                </a:endParaRPr>
              </a:p>
            </p:txBody>
          </p:sp>
          <p:sp>
            <p:nvSpPr>
              <p:cNvPr id="8216" name="Tekstboks 14"/>
              <p:cNvSpPr txBox="1">
                <a:spLocks noChangeArrowheads="1"/>
              </p:cNvSpPr>
              <p:nvPr/>
            </p:nvSpPr>
            <p:spPr bwMode="auto">
              <a:xfrm>
                <a:off x="3605728" y="4616743"/>
                <a:ext cx="771511" cy="11060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da-DK" altLang="da-DK" sz="11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Water</a:t>
                </a:r>
              </a:p>
            </p:txBody>
          </p:sp>
          <p:sp>
            <p:nvSpPr>
              <p:cNvPr id="16" name="Afrundet rektangel 15"/>
              <p:cNvSpPr/>
              <p:nvPr/>
            </p:nvSpPr>
            <p:spPr bwMode="auto">
              <a:xfrm>
                <a:off x="4614310" y="4526872"/>
                <a:ext cx="1305107" cy="293682"/>
              </a:xfrm>
              <a:prstGeom prst="roundRect">
                <a:avLst>
                  <a:gd name="adj" fmla="val 44839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lIns="54000" tIns="72000" rIns="54000" bIns="72000">
                <a:spAutoFit/>
              </a:bodyPr>
              <a:lstStyle/>
              <a:p>
                <a:pPr algn="ctr" eaLnBrk="1" hangingPunct="1">
                  <a:defRPr/>
                </a:pPr>
                <a:endParaRPr lang="da-DK" sz="900" dirty="0">
                  <a:latin typeface="Calibri" pitchFamily="34" charset="0"/>
                </a:endParaRPr>
              </a:p>
            </p:txBody>
          </p:sp>
          <p:sp>
            <p:nvSpPr>
              <p:cNvPr id="8218" name="Tekstboks 16"/>
              <p:cNvSpPr txBox="1">
                <a:spLocks noChangeArrowheads="1"/>
              </p:cNvSpPr>
              <p:nvPr/>
            </p:nvSpPr>
            <p:spPr bwMode="auto">
              <a:xfrm>
                <a:off x="4789200" y="4545662"/>
                <a:ext cx="951299" cy="253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da-DK" altLang="da-DK" sz="11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Open </a:t>
                </a:r>
                <a:r>
                  <a:rPr lang="da-DK" altLang="da-DK" sz="11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Governmentdata</a:t>
                </a:r>
                <a:endParaRPr lang="da-DK" altLang="da-DK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Afrundet rektangel 17"/>
              <p:cNvSpPr/>
              <p:nvPr/>
            </p:nvSpPr>
            <p:spPr bwMode="auto">
              <a:xfrm>
                <a:off x="6082799" y="4528302"/>
                <a:ext cx="1141722" cy="296548"/>
              </a:xfrm>
              <a:prstGeom prst="roundRect">
                <a:avLst>
                  <a:gd name="adj" fmla="val 44839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lIns="54000" tIns="72000" rIns="54000" bIns="72000">
                <a:spAutoFit/>
              </a:bodyPr>
              <a:lstStyle/>
              <a:p>
                <a:pPr algn="ctr" eaLnBrk="1" hangingPunct="1">
                  <a:defRPr/>
                </a:pPr>
                <a:endParaRPr lang="da-DK" sz="900" dirty="0">
                  <a:latin typeface="Calibri" pitchFamily="34" charset="0"/>
                </a:endParaRPr>
              </a:p>
            </p:txBody>
          </p:sp>
          <p:sp>
            <p:nvSpPr>
              <p:cNvPr id="8220" name="Tekstboks 18"/>
              <p:cNvSpPr txBox="1">
                <a:spLocks noChangeArrowheads="1"/>
              </p:cNvSpPr>
              <p:nvPr/>
            </p:nvSpPr>
            <p:spPr bwMode="auto">
              <a:xfrm>
                <a:off x="6199293" y="4616739"/>
                <a:ext cx="921082" cy="11060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da-DK" altLang="da-DK" sz="11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Distribution</a:t>
                </a:r>
              </a:p>
            </p:txBody>
          </p:sp>
          <p:sp>
            <p:nvSpPr>
              <p:cNvPr id="20" name="Afrundet rektangel 19"/>
              <p:cNvSpPr/>
              <p:nvPr/>
            </p:nvSpPr>
            <p:spPr bwMode="auto">
              <a:xfrm>
                <a:off x="7383624" y="4524004"/>
                <a:ext cx="1000984" cy="300845"/>
              </a:xfrm>
              <a:prstGeom prst="roundRect">
                <a:avLst>
                  <a:gd name="adj" fmla="val 44839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lIns="54000" tIns="72000" rIns="54000" bIns="72000">
                <a:spAutoFit/>
              </a:bodyPr>
              <a:lstStyle/>
              <a:p>
                <a:pPr algn="ctr" eaLnBrk="1" hangingPunct="1">
                  <a:defRPr/>
                </a:pPr>
                <a:endParaRPr lang="da-DK" sz="900" dirty="0">
                  <a:latin typeface="Calibri" pitchFamily="34" charset="0"/>
                </a:endParaRPr>
              </a:p>
            </p:txBody>
          </p:sp>
          <p:sp>
            <p:nvSpPr>
              <p:cNvPr id="8222" name="Tekstboks 20"/>
              <p:cNvSpPr txBox="1">
                <a:spLocks noChangeArrowheads="1"/>
              </p:cNvSpPr>
              <p:nvPr/>
            </p:nvSpPr>
            <p:spPr bwMode="auto">
              <a:xfrm>
                <a:off x="7593792" y="4627920"/>
                <a:ext cx="598467" cy="11060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da-DK" altLang="da-DK" sz="11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…..</a:t>
                </a:r>
              </a:p>
            </p:txBody>
          </p:sp>
        </p:grpSp>
        <p:grpSp>
          <p:nvGrpSpPr>
            <p:cNvPr id="7180" name="Group 2"/>
            <p:cNvGrpSpPr>
              <a:grpSpLocks/>
            </p:cNvGrpSpPr>
            <p:nvPr/>
          </p:nvGrpSpPr>
          <p:grpSpPr bwMode="auto">
            <a:xfrm>
              <a:off x="1015217" y="3905297"/>
              <a:ext cx="6768884" cy="728146"/>
              <a:chOff x="1077555" y="4055857"/>
              <a:chExt cx="6828558" cy="728146"/>
            </a:xfrm>
          </p:grpSpPr>
          <p:cxnSp>
            <p:nvCxnSpPr>
              <p:cNvPr id="7182" name="Vinklet forbindelse 21"/>
              <p:cNvCxnSpPr>
                <a:cxnSpLocks noChangeShapeType="1"/>
              </p:cNvCxnSpPr>
              <p:nvPr/>
            </p:nvCxnSpPr>
            <p:spPr bwMode="auto">
              <a:xfrm rot="10800000" flipV="1">
                <a:off x="1077555" y="4055858"/>
                <a:ext cx="3556000" cy="528638"/>
              </a:xfrm>
              <a:prstGeom prst="bentConnector2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83" name="Vinklet forbindelse 22"/>
              <p:cNvCxnSpPr>
                <a:cxnSpLocks noChangeShapeType="1"/>
              </p:cNvCxnSpPr>
              <p:nvPr/>
            </p:nvCxnSpPr>
            <p:spPr bwMode="auto">
              <a:xfrm rot="10800000" flipV="1">
                <a:off x="2409783" y="4055857"/>
                <a:ext cx="2223773" cy="728143"/>
              </a:xfrm>
              <a:prstGeom prst="bentConnector2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84" name="Vinklet forbindelse 23"/>
              <p:cNvCxnSpPr>
                <a:cxnSpLocks noChangeShapeType="1"/>
              </p:cNvCxnSpPr>
              <p:nvPr/>
            </p:nvCxnSpPr>
            <p:spPr bwMode="auto">
              <a:xfrm rot="10800000" flipV="1">
                <a:off x="3782265" y="4055858"/>
                <a:ext cx="851291" cy="711207"/>
              </a:xfrm>
              <a:prstGeom prst="bentConnector2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85" name="Vinklet forbindelse 24"/>
              <p:cNvCxnSpPr>
                <a:cxnSpLocks noChangeShapeType="1"/>
              </p:cNvCxnSpPr>
              <p:nvPr/>
            </p:nvCxnSpPr>
            <p:spPr bwMode="auto">
              <a:xfrm rot="5400000">
                <a:off x="4780062" y="4422440"/>
                <a:ext cx="716362" cy="1"/>
              </a:xfrm>
              <a:prstGeom prst="bentConnector3">
                <a:avLst>
                  <a:gd name="adj1" fmla="val 50000"/>
                </a:avLst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86" name="Vinklet forbindelse 25"/>
              <p:cNvCxnSpPr>
                <a:cxnSpLocks noChangeShapeType="1"/>
              </p:cNvCxnSpPr>
              <p:nvPr/>
            </p:nvCxnSpPr>
            <p:spPr bwMode="auto">
              <a:xfrm>
                <a:off x="4633554" y="4055859"/>
                <a:ext cx="1971292" cy="728144"/>
              </a:xfrm>
              <a:prstGeom prst="bentConnector2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Vinklet forbindelse 26"/>
              <p:cNvCxnSpPr>
                <a:endCxn id="20" idx="0"/>
              </p:cNvCxnSpPr>
              <p:nvPr/>
            </p:nvCxnSpPr>
            <p:spPr bwMode="auto">
              <a:xfrm>
                <a:off x="4633225" y="4055857"/>
                <a:ext cx="3273656" cy="718950"/>
              </a:xfrm>
              <a:prstGeom prst="bentConnector2">
                <a:avLst/>
              </a:prstGeom>
              <a:noFill/>
              <a:ln w="19050" cap="flat" cmpd="sng" algn="ctr">
                <a:solidFill>
                  <a:schemeClr val="accent4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181" name="Ellipse 30"/>
            <p:cNvSpPr>
              <a:spLocks noChangeArrowheads="1"/>
            </p:cNvSpPr>
            <p:nvPr/>
          </p:nvSpPr>
          <p:spPr bwMode="auto">
            <a:xfrm>
              <a:off x="221552" y="4505093"/>
              <a:ext cx="1506188" cy="965073"/>
            </a:xfrm>
            <a:prstGeom prst="ellipse">
              <a:avLst/>
            </a:prstGeom>
            <a:noFill/>
            <a:ln w="34925" cap="sq" algn="ctr">
              <a:solidFill>
                <a:srgbClr val="85130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54000" tIns="72000" rIns="54000" bIns="72000">
              <a:spAutoFit/>
            </a:bodyPr>
            <a:lstStyle>
              <a:lvl1pPr>
                <a:spcBef>
                  <a:spcPct val="95000"/>
                </a:spcBef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spcBef>
                  <a:spcPct val="95000"/>
                </a:spcBef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>
                <a:spcBef>
                  <a:spcPct val="95000"/>
                </a:spcBef>
                <a:buChar char="•"/>
                <a:defRPr sz="16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spcBef>
                  <a:spcPct val="95000"/>
                </a:spcBef>
                <a:buChar char="•"/>
                <a:defRPr sz="14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>
                <a:spcBef>
                  <a:spcPct val="95000"/>
                </a:spcBef>
                <a:buChar char="•"/>
                <a:defRPr sz="12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95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95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95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95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da-DK" altLang="da-DK" sz="2400">
                <a:latin typeface="Calibri" pitchFamily="34" charset="0"/>
              </a:endParaRPr>
            </a:p>
          </p:txBody>
        </p:sp>
      </p:grpSp>
      <p:pic>
        <p:nvPicPr>
          <p:cNvPr id="717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6381750"/>
            <a:ext cx="339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32"/>
          <p:cNvSpPr txBox="1">
            <a:spLocks noChangeArrowheads="1"/>
          </p:cNvSpPr>
          <p:nvPr/>
        </p:nvSpPr>
        <p:spPr bwMode="auto">
          <a:xfrm>
            <a:off x="377825" y="581025"/>
            <a:ext cx="86423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533400" indent="-533400"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a-DK" sz="2800" b="1">
                <a:latin typeface="Arial" charset="0"/>
                <a:cs typeface="Arial" charset="0"/>
              </a:rPr>
              <a:t>Spatial data initiatives - basic data packages</a:t>
            </a:r>
            <a:endParaRPr lang="da-DK" altLang="da-DK" sz="2800" b="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mtClean="0"/>
              <a:t>Danish Geodata Agency</a:t>
            </a:r>
          </a:p>
        </p:txBody>
      </p:sp>
      <p:sp>
        <p:nvSpPr>
          <p:cNvPr id="8195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mtClean="0"/>
              <a:t>SIDE </a:t>
            </a:r>
            <a:fld id="{E488FF4E-49A3-4157-A1FD-4CBDD65329F7}" type="slidenum">
              <a:rPr lang="da-DK" altLang="da-DK" smtClean="0"/>
              <a:pPr>
                <a:spcBef>
                  <a:spcPct val="0"/>
                </a:spcBef>
              </a:pPr>
              <a:t>7</a:t>
            </a:fld>
            <a:endParaRPr lang="da-DK" altLang="da-DK" smtClean="0"/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-576263" y="0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/>
              <a:t>    </a:t>
            </a:r>
          </a:p>
        </p:txBody>
      </p:sp>
      <p:pic>
        <p:nvPicPr>
          <p:cNvPr id="8197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593850"/>
            <a:ext cx="2736850" cy="557213"/>
          </a:xfrm>
        </p:spPr>
      </p:pic>
      <p:sp>
        <p:nvSpPr>
          <p:cNvPr id="56" name="Undertitel 1"/>
          <p:cNvSpPr txBox="1">
            <a:spLocks/>
          </p:cNvSpPr>
          <p:nvPr/>
        </p:nvSpPr>
        <p:spPr bwMode="auto">
          <a:xfrm>
            <a:off x="755650" y="1125538"/>
            <a:ext cx="47625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9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8125" indent="-236538" algn="l" rtl="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492125" indent="-252413" algn="l" rtl="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738188" indent="-244475" algn="l" rtl="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984250" indent="-228600" algn="l" rtl="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1441450" indent="-228600" algn="l" rtl="0" fontAlgn="base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1898650" indent="-228600" algn="l" rtl="0" fontAlgn="base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355850" indent="-228600" algn="l" rtl="0" fontAlgn="base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813050" indent="-228600" algn="l" rtl="0" fontAlgn="base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defRPr/>
            </a:pPr>
            <a:endParaRPr lang="da-DK" kern="0" dirty="0" smtClean="0"/>
          </a:p>
          <a:p>
            <a:pPr marL="0" indent="0">
              <a:defRPr/>
            </a:pPr>
            <a:r>
              <a:rPr lang="da-DK" kern="0" dirty="0" err="1" smtClean="0"/>
              <a:t>Ministry</a:t>
            </a:r>
            <a:r>
              <a:rPr lang="da-DK" kern="0" dirty="0" smtClean="0"/>
              <a:t> of </a:t>
            </a:r>
            <a:r>
              <a:rPr lang="da-DK" kern="0" dirty="0" err="1" smtClean="0"/>
              <a:t>Housing</a:t>
            </a:r>
            <a:r>
              <a:rPr lang="da-DK" kern="0" dirty="0" smtClean="0"/>
              <a:t>, Urban and Rural Affairs</a:t>
            </a:r>
          </a:p>
          <a:p>
            <a:pPr marL="0" indent="0">
              <a:defRPr/>
            </a:pPr>
            <a:r>
              <a:rPr lang="da-DK" kern="0" dirty="0" smtClean="0"/>
              <a:t>Danish Geodata Agency </a:t>
            </a:r>
            <a:r>
              <a:rPr lang="da-DK" sz="1200" kern="0" dirty="0" smtClean="0"/>
              <a:t>– </a:t>
            </a:r>
            <a:r>
              <a:rPr lang="da-DK" sz="1200" kern="0" dirty="0" err="1" smtClean="0"/>
              <a:t>Ministry</a:t>
            </a:r>
            <a:r>
              <a:rPr lang="da-DK" sz="1200" kern="0" dirty="0" smtClean="0"/>
              <a:t> of the Environment</a:t>
            </a:r>
          </a:p>
          <a:p>
            <a:pPr marL="0" indent="0">
              <a:defRPr/>
            </a:pPr>
            <a:r>
              <a:rPr lang="da-DK" kern="0" dirty="0" smtClean="0"/>
              <a:t>National Land </a:t>
            </a:r>
            <a:r>
              <a:rPr lang="da-DK" kern="0" dirty="0"/>
              <a:t>R</a:t>
            </a:r>
            <a:r>
              <a:rPr lang="da-DK" kern="0" dirty="0" smtClean="0"/>
              <a:t>egistry  - </a:t>
            </a:r>
            <a:r>
              <a:rPr lang="da-DK" sz="1000" kern="0" dirty="0" err="1" smtClean="0"/>
              <a:t>Ministry</a:t>
            </a:r>
            <a:r>
              <a:rPr lang="da-DK" sz="1000" kern="0" dirty="0" smtClean="0"/>
              <a:t>  of Justice</a:t>
            </a:r>
          </a:p>
          <a:p>
            <a:pPr marL="0" indent="0">
              <a:defRPr/>
            </a:pPr>
            <a:r>
              <a:rPr lang="da-DK" kern="0" dirty="0" smtClean="0"/>
              <a:t>Local </a:t>
            </a:r>
            <a:r>
              <a:rPr lang="da-DK" kern="0" dirty="0" err="1" smtClean="0"/>
              <a:t>Government</a:t>
            </a:r>
            <a:r>
              <a:rPr lang="da-DK" kern="0" dirty="0" smtClean="0"/>
              <a:t> Denmark </a:t>
            </a:r>
            <a:r>
              <a:rPr lang="da-DK" sz="1000" kern="0" dirty="0" smtClean="0"/>
              <a:t>                                                   I</a:t>
            </a:r>
            <a:r>
              <a:rPr lang="en-US" sz="1000" dirty="0" err="1" smtClean="0"/>
              <a:t>nterest</a:t>
            </a:r>
            <a:r>
              <a:rPr lang="en-US" sz="1000" dirty="0" smtClean="0"/>
              <a:t> </a:t>
            </a:r>
            <a:r>
              <a:rPr lang="en-US" sz="1000" dirty="0"/>
              <a:t>group and member authority of Danish municipalities.</a:t>
            </a:r>
            <a:endParaRPr lang="da-DK" sz="1000" kern="0" dirty="0" smtClean="0"/>
          </a:p>
          <a:p>
            <a:pPr marL="0" indent="0">
              <a:defRPr/>
            </a:pPr>
            <a:r>
              <a:rPr lang="da-DK" kern="0" dirty="0" smtClean="0"/>
              <a:t>SKAT – </a:t>
            </a:r>
            <a:r>
              <a:rPr lang="da-DK" sz="1200" kern="0" dirty="0" err="1" smtClean="0"/>
              <a:t>Ministry</a:t>
            </a:r>
            <a:r>
              <a:rPr lang="da-DK" sz="1200" kern="0" dirty="0" smtClean="0"/>
              <a:t> of </a:t>
            </a:r>
            <a:r>
              <a:rPr lang="da-DK" sz="1200" kern="0" dirty="0" err="1" smtClean="0"/>
              <a:t>taxation</a:t>
            </a:r>
            <a:endParaRPr lang="da-DK" sz="1200" kern="0" dirty="0" smtClean="0"/>
          </a:p>
          <a:p>
            <a:pPr marL="0" indent="0">
              <a:defRPr/>
            </a:pPr>
            <a:r>
              <a:rPr lang="da-DK" kern="0" dirty="0" smtClean="0"/>
              <a:t>Agency for </a:t>
            </a:r>
            <a:r>
              <a:rPr lang="da-DK" kern="0" dirty="0" err="1" smtClean="0"/>
              <a:t>Digitization</a:t>
            </a:r>
            <a:r>
              <a:rPr lang="da-DK" kern="0" dirty="0" smtClean="0"/>
              <a:t> </a:t>
            </a:r>
            <a:r>
              <a:rPr lang="da-DK" sz="1200" kern="0" dirty="0" smtClean="0"/>
              <a:t>– </a:t>
            </a:r>
            <a:r>
              <a:rPr lang="da-DK" sz="1200" kern="0" dirty="0" err="1" smtClean="0"/>
              <a:t>Ministry</a:t>
            </a:r>
            <a:r>
              <a:rPr lang="da-DK" sz="1200" kern="0" dirty="0" smtClean="0"/>
              <a:t> of Finance</a:t>
            </a:r>
          </a:p>
          <a:p>
            <a:pPr marL="0" indent="0">
              <a:defRPr/>
            </a:pPr>
            <a:endParaRPr lang="da-DK" sz="2000" b="1" kern="0" dirty="0" smtClean="0"/>
          </a:p>
          <a:p>
            <a:pPr marL="0" indent="0">
              <a:defRPr/>
            </a:pPr>
            <a:endParaRPr lang="da-DK" sz="2000" b="1" kern="0" dirty="0" smtClean="0"/>
          </a:p>
          <a:p>
            <a:pPr marL="0" indent="0">
              <a:defRPr/>
            </a:pPr>
            <a:endParaRPr lang="da-DK" sz="2000" b="1" kern="0" dirty="0" smtClean="0"/>
          </a:p>
          <a:p>
            <a:pPr marL="0" indent="0">
              <a:defRPr/>
            </a:pPr>
            <a:endParaRPr lang="da-DK" sz="2000" b="1" kern="0" dirty="0" smtClean="0"/>
          </a:p>
          <a:p>
            <a:pPr marL="0" indent="0">
              <a:defRPr/>
            </a:pPr>
            <a:endParaRPr lang="da-DK" sz="2000" kern="0" dirty="0"/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779963"/>
            <a:ext cx="240347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1035050"/>
            <a:ext cx="1471612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4043363"/>
            <a:ext cx="9239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3206750"/>
            <a:ext cx="56832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60" descr="C:\Users\B001115\Desktop\logo_tinglysning[1]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98713"/>
            <a:ext cx="6238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108075" y="333375"/>
            <a:ext cx="71723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2pPr>
            <a:lvl3pPr algn="l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3pPr>
            <a:lvl4pPr algn="l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4pPr>
            <a:lvl5pPr algn="l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5pPr>
            <a:lvl6pPr marL="457200" algn="l" rtl="0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rtl="0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rtl="0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rtl="0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r>
              <a:rPr lang="da-DK" b="1" dirty="0" smtClean="0">
                <a:latin typeface="Calibri" pitchFamily="34" charset="0"/>
              </a:rPr>
              <a:t>The </a:t>
            </a:r>
            <a:r>
              <a:rPr lang="da-DK" b="1" dirty="0" err="1" smtClean="0">
                <a:latin typeface="Calibri" pitchFamily="34" charset="0"/>
              </a:rPr>
              <a:t>involved</a:t>
            </a:r>
            <a:r>
              <a:rPr lang="da-DK" b="1" dirty="0" smtClean="0">
                <a:latin typeface="Calibri" pitchFamily="34" charset="0"/>
              </a:rPr>
              <a:t> Parties</a:t>
            </a:r>
            <a:endParaRPr lang="en-US" altLang="da-DK" b="1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1116013" y="1268413"/>
            <a:ext cx="7164387" cy="4537075"/>
          </a:xfrm>
          <a:prstGeom prst="roundRect">
            <a:avLst>
              <a:gd name="adj" fmla="val 4204"/>
            </a:avLst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3315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mtClean="0"/>
              <a:t>Danish Geodata Agency</a:t>
            </a:r>
          </a:p>
        </p:txBody>
      </p:sp>
      <p:sp>
        <p:nvSpPr>
          <p:cNvPr id="13316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mtClean="0"/>
              <a:t>SIDE </a:t>
            </a:r>
            <a:fld id="{2EA08A7F-770D-4290-8B64-8608C5AEC9E7}" type="slidenum">
              <a:rPr lang="da-DK" altLang="da-DK" smtClean="0"/>
              <a:pPr>
                <a:spcBef>
                  <a:spcPct val="0"/>
                </a:spcBef>
              </a:pPr>
              <a:t>8</a:t>
            </a:fld>
            <a:endParaRPr lang="da-DK" altLang="da-DK" smtClean="0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-576263" y="0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/>
              <a:t>  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6013" y="1484313"/>
          <a:ext cx="7164387" cy="4105275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4680122"/>
                <a:gridCol w="2484265"/>
              </a:tblGrid>
              <a:tr h="1185746">
                <a:tc>
                  <a:txBody>
                    <a:bodyPr/>
                    <a:lstStyle/>
                    <a:p>
                      <a:r>
                        <a:rPr lang="da-DK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</a:t>
                      </a:r>
                      <a:r>
                        <a:rPr lang="da-DK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more </a:t>
                      </a:r>
                      <a:r>
                        <a:rPr lang="en-US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efficient</a:t>
                      </a:r>
                      <a:r>
                        <a:rPr lang="da-DK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da-DK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flow</a:t>
                      </a:r>
                      <a:r>
                        <a:rPr lang="da-DK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within the </a:t>
                      </a:r>
                      <a:r>
                        <a:rPr lang="da-DK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municipalities</a:t>
                      </a:r>
                      <a:r>
                        <a:rPr lang="da-DK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the Geodata Agency</a:t>
                      </a:r>
                      <a:endParaRPr lang="da-D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T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382896">
                <a:tc>
                  <a:txBody>
                    <a:bodyPr/>
                    <a:lstStyle/>
                    <a:p>
                      <a:r>
                        <a:rPr lang="en-US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Reduced</a:t>
                      </a:r>
                      <a:r>
                        <a:rPr lang="en-US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 expenses for the development </a:t>
                      </a:r>
                      <a:r>
                        <a:rPr lang="da-DK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operation of a new ‘</a:t>
                      </a:r>
                      <a:r>
                        <a:rPr lang="en-US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shadow</a:t>
                      </a:r>
                      <a:r>
                        <a:rPr lang="da-DK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’- </a:t>
                      </a:r>
                      <a:r>
                        <a:rPr lang="da-DK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</a:t>
                      </a:r>
                      <a:r>
                        <a:rPr lang="da-DK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Property Register</a:t>
                      </a:r>
                    </a:p>
                  </a:txBody>
                  <a:tcPr marL="216000" anchor="ctr">
                    <a:solidFill>
                      <a:srgbClr val="043C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anchor="ctr">
                    <a:solidFill>
                      <a:srgbClr val="043C30">
                        <a:alpha val="50000"/>
                      </a:srgbClr>
                    </a:solidFill>
                  </a:tcPr>
                </a:tc>
              </a:tr>
              <a:tr h="1536633">
                <a:tc>
                  <a:txBody>
                    <a:bodyPr/>
                    <a:lstStyle/>
                    <a:p>
                      <a:r>
                        <a:rPr lang="da-DK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</a:t>
                      </a:r>
                      <a:r>
                        <a:rPr lang="da-DK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</a:t>
                      </a:r>
                      <a:r>
                        <a:rPr lang="da-DK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</a:t>
                      </a:r>
                      <a:r>
                        <a:rPr lang="da-DK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basic data: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Consistent</a:t>
                      </a:r>
                      <a:r>
                        <a:rPr lang="da-DK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terminology</a:t>
                      </a:r>
                      <a:endParaRPr lang="da-DK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</a:t>
                      </a:r>
                      <a:r>
                        <a:rPr lang="da-DK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Normalisation</a:t>
                      </a:r>
                      <a:r>
                        <a:rPr lang="da-DK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da-DK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Standardisation</a:t>
                      </a:r>
                      <a:endParaRPr lang="da-DK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 Property </a:t>
                      </a:r>
                      <a:r>
                        <a:rPr lang="da-DK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Identifier</a:t>
                      </a:r>
                      <a:endParaRPr lang="da-DK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T="108022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08075" y="333375"/>
            <a:ext cx="71723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2pPr>
            <a:lvl3pPr algn="l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3pPr>
            <a:lvl4pPr algn="l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4pPr>
            <a:lvl5pPr algn="l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5pPr>
            <a:lvl6pPr marL="457200" algn="l" rtl="0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rtl="0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rtl="0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rtl="0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r>
              <a:rPr lang="da-DK" alt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a-DK" alt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rationale </a:t>
            </a:r>
            <a:r>
              <a:rPr lang="da-DK" alt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alt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Property Data Programme</a:t>
            </a:r>
            <a:r>
              <a:rPr lang="da-DK" alt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da-DK" sz="2400" b="1" kern="0" dirty="0" smtClean="0">
              <a:latin typeface="Calibri" panose="020F0502020204030204" pitchFamily="34" charset="0"/>
            </a:endParaRPr>
          </a:p>
        </p:txBody>
      </p:sp>
      <p:cxnSp>
        <p:nvCxnSpPr>
          <p:cNvPr id="7" name="Elbow Connector 6"/>
          <p:cNvCxnSpPr/>
          <p:nvPr/>
        </p:nvCxnSpPr>
        <p:spPr bwMode="auto">
          <a:xfrm flipV="1">
            <a:off x="6372225" y="2133600"/>
            <a:ext cx="1439863" cy="358775"/>
          </a:xfrm>
          <a:prstGeom prst="bentConnector3">
            <a:avLst/>
          </a:prstGeom>
          <a:solidFill>
            <a:schemeClr val="accent2"/>
          </a:solidFill>
          <a:ln w="3492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Elbow Connector 11"/>
          <p:cNvCxnSpPr/>
          <p:nvPr/>
        </p:nvCxnSpPr>
        <p:spPr bwMode="auto">
          <a:xfrm>
            <a:off x="6372225" y="1773238"/>
            <a:ext cx="1439863" cy="360362"/>
          </a:xfrm>
          <a:prstGeom prst="bentConnector3">
            <a:avLst/>
          </a:prstGeom>
          <a:solidFill>
            <a:schemeClr val="accent2"/>
          </a:solidFill>
          <a:ln w="3492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 bwMode="auto">
          <a:xfrm>
            <a:off x="6372225" y="2870200"/>
            <a:ext cx="1728788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accent3"/>
                </a:solidFill>
              </a:rPr>
              <a:t>$</a:t>
            </a:r>
          </a:p>
        </p:txBody>
      </p:sp>
      <p:grpSp>
        <p:nvGrpSpPr>
          <p:cNvPr id="13329" name="Group 56"/>
          <p:cNvGrpSpPr>
            <a:grpSpLocks/>
          </p:cNvGrpSpPr>
          <p:nvPr/>
        </p:nvGrpSpPr>
        <p:grpSpPr bwMode="auto">
          <a:xfrm>
            <a:off x="6372225" y="4676775"/>
            <a:ext cx="687388" cy="552450"/>
            <a:chOff x="4472228" y="4235915"/>
            <a:chExt cx="1233204" cy="1088827"/>
          </a:xfrm>
        </p:grpSpPr>
        <p:sp>
          <p:nvSpPr>
            <p:cNvPr id="20" name="Rectangle 5"/>
            <p:cNvSpPr>
              <a:spLocks/>
            </p:cNvSpPr>
            <p:nvPr/>
          </p:nvSpPr>
          <p:spPr bwMode="auto">
            <a:xfrm>
              <a:off x="4472228" y="4836647"/>
              <a:ext cx="418663" cy="337912"/>
            </a:xfrm>
            <a:custGeom>
              <a:avLst/>
              <a:gdLst>
                <a:gd name="T0" fmla="*/ 2382 w 417688"/>
                <a:gd name="T1" fmla="*/ 0 h 338597"/>
                <a:gd name="T2" fmla="*/ 415568 w 417688"/>
                <a:gd name="T3" fmla="*/ 201228 h 338597"/>
                <a:gd name="T4" fmla="*/ 417688 w 417688"/>
                <a:gd name="T5" fmla="*/ 338597 h 338597"/>
                <a:gd name="T6" fmla="*/ 0 w 417688"/>
                <a:gd name="T7" fmla="*/ 137604 h 338597"/>
                <a:gd name="T8" fmla="*/ 2382 w 417688"/>
                <a:gd name="T9" fmla="*/ 0 h 338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688" h="338597">
                  <a:moveTo>
                    <a:pt x="2382" y="0"/>
                  </a:moveTo>
                  <a:lnTo>
                    <a:pt x="415568" y="201228"/>
                  </a:lnTo>
                  <a:cubicBezTo>
                    <a:pt x="416275" y="247018"/>
                    <a:pt x="416981" y="292807"/>
                    <a:pt x="417688" y="338597"/>
                  </a:cubicBezTo>
                  <a:lnTo>
                    <a:pt x="0" y="137604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5"/>
            <p:cNvSpPr>
              <a:spLocks/>
            </p:cNvSpPr>
            <p:nvPr/>
          </p:nvSpPr>
          <p:spPr bwMode="auto">
            <a:xfrm>
              <a:off x="4472228" y="4971187"/>
              <a:ext cx="418663" cy="350427"/>
            </a:xfrm>
            <a:custGeom>
              <a:avLst/>
              <a:gdLst>
                <a:gd name="T0" fmla="*/ 0 w 413295"/>
                <a:gd name="T1" fmla="*/ 0 h 390995"/>
                <a:gd name="T2" fmla="*/ 432686 w 413295"/>
                <a:gd name="T3" fmla="*/ 165509 h 390995"/>
                <a:gd name="T4" fmla="*/ 432337 w 413295"/>
                <a:gd name="T5" fmla="*/ 284876 h 390995"/>
                <a:gd name="T6" fmla="*/ 4985 w 413295"/>
                <a:gd name="T7" fmla="*/ 115297 h 390995"/>
                <a:gd name="T8" fmla="*/ 0 w 413295"/>
                <a:gd name="T9" fmla="*/ 0 h 3909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3295" h="390995">
                  <a:moveTo>
                    <a:pt x="0" y="0"/>
                  </a:moveTo>
                  <a:lnTo>
                    <a:pt x="413295" y="227162"/>
                  </a:lnTo>
                  <a:lnTo>
                    <a:pt x="412962" y="390995"/>
                  </a:lnTo>
                  <a:lnTo>
                    <a:pt x="4762" y="158246"/>
                  </a:lnTo>
                  <a:cubicBezTo>
                    <a:pt x="3956" y="97559"/>
                    <a:pt x="806" y="6068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5"/>
            <p:cNvSpPr>
              <a:spLocks/>
            </p:cNvSpPr>
            <p:nvPr/>
          </p:nvSpPr>
          <p:spPr bwMode="auto">
            <a:xfrm>
              <a:off x="4475077" y="4645791"/>
              <a:ext cx="418662" cy="397358"/>
            </a:xfrm>
            <a:custGeom>
              <a:avLst/>
              <a:gdLst>
                <a:gd name="T0" fmla="*/ 0 w 11135"/>
                <a:gd name="T1" fmla="*/ 281351903 h 10372"/>
                <a:gd name="T2" fmla="*/ 306197594 w 11135"/>
                <a:gd name="T3" fmla="*/ 0 h 10372"/>
                <a:gd name="T4" fmla="*/ 598894651 w 11135"/>
                <a:gd name="T5" fmla="*/ 586570531 h 10372"/>
                <a:gd name="T6" fmla="*/ 0 w 11135"/>
                <a:gd name="T7" fmla="*/ 281351903 h 103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35" h="10372">
                  <a:moveTo>
                    <a:pt x="0" y="4975"/>
                  </a:moveTo>
                  <a:lnTo>
                    <a:pt x="5693" y="0"/>
                  </a:lnTo>
                  <a:lnTo>
                    <a:pt x="11135" y="10372"/>
                  </a:lnTo>
                  <a:lnTo>
                    <a:pt x="0" y="4975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5"/>
            <p:cNvSpPr>
              <a:spLocks/>
            </p:cNvSpPr>
            <p:nvPr/>
          </p:nvSpPr>
          <p:spPr bwMode="auto">
            <a:xfrm>
              <a:off x="4888042" y="4842905"/>
              <a:ext cx="401575" cy="334784"/>
            </a:xfrm>
            <a:custGeom>
              <a:avLst/>
              <a:gdLst>
                <a:gd name="T0" fmla="*/ 0 w 401019"/>
                <a:gd name="T1" fmla="*/ 191678 h 334045"/>
                <a:gd name="T2" fmla="*/ 396517 w 401019"/>
                <a:gd name="T3" fmla="*/ 0 h 334045"/>
                <a:gd name="T4" fmla="*/ 401019 w 401019"/>
                <a:gd name="T5" fmla="*/ 144513 h 334045"/>
                <a:gd name="T6" fmla="*/ 4762 w 401019"/>
                <a:gd name="T7" fmla="*/ 334045 h 334045"/>
                <a:gd name="T8" fmla="*/ 0 w 401019"/>
                <a:gd name="T9" fmla="*/ 191678 h 334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019" h="334045">
                  <a:moveTo>
                    <a:pt x="0" y="191678"/>
                  </a:moveTo>
                  <a:lnTo>
                    <a:pt x="396517" y="0"/>
                  </a:lnTo>
                  <a:lnTo>
                    <a:pt x="401019" y="144513"/>
                  </a:lnTo>
                  <a:lnTo>
                    <a:pt x="4762" y="334045"/>
                  </a:lnTo>
                  <a:lnTo>
                    <a:pt x="0" y="191678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5"/>
            <p:cNvSpPr>
              <a:spLocks/>
            </p:cNvSpPr>
            <p:nvPr/>
          </p:nvSpPr>
          <p:spPr bwMode="auto">
            <a:xfrm>
              <a:off x="4893739" y="4986830"/>
              <a:ext cx="404422" cy="337912"/>
            </a:xfrm>
            <a:custGeom>
              <a:avLst/>
              <a:gdLst>
                <a:gd name="T0" fmla="*/ 0 w 403401"/>
                <a:gd name="T1" fmla="*/ 191677 h 336426"/>
                <a:gd name="T2" fmla="*/ 396518 w 403401"/>
                <a:gd name="T3" fmla="*/ 0 h 336426"/>
                <a:gd name="T4" fmla="*/ 403401 w 403401"/>
                <a:gd name="T5" fmla="*/ 137369 h 336426"/>
                <a:gd name="T6" fmla="*/ 0 w 403401"/>
                <a:gd name="T7" fmla="*/ 336426 h 336426"/>
                <a:gd name="T8" fmla="*/ 0 w 403401"/>
                <a:gd name="T9" fmla="*/ 191677 h 336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401" h="336426">
                  <a:moveTo>
                    <a:pt x="0" y="191677"/>
                  </a:moveTo>
                  <a:lnTo>
                    <a:pt x="396518" y="0"/>
                  </a:lnTo>
                  <a:lnTo>
                    <a:pt x="403401" y="137369"/>
                  </a:lnTo>
                  <a:lnTo>
                    <a:pt x="0" y="336426"/>
                  </a:lnTo>
                  <a:lnTo>
                    <a:pt x="0" y="191677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Rectangle 5"/>
            <p:cNvSpPr>
              <a:spLocks/>
            </p:cNvSpPr>
            <p:nvPr/>
          </p:nvSpPr>
          <p:spPr bwMode="auto">
            <a:xfrm>
              <a:off x="5292465" y="4770943"/>
              <a:ext cx="412967" cy="353555"/>
            </a:xfrm>
            <a:custGeom>
              <a:avLst/>
              <a:gdLst>
                <a:gd name="T0" fmla="*/ 0 w 412925"/>
                <a:gd name="T1" fmla="*/ 210729 h 353096"/>
                <a:gd name="T2" fmla="*/ 410805 w 412925"/>
                <a:gd name="T3" fmla="*/ 0 h 353096"/>
                <a:gd name="T4" fmla="*/ 412925 w 412925"/>
                <a:gd name="T5" fmla="*/ 137370 h 353096"/>
                <a:gd name="T6" fmla="*/ 4762 w 412925"/>
                <a:gd name="T7" fmla="*/ 353096 h 353096"/>
                <a:gd name="T8" fmla="*/ 0 w 412925"/>
                <a:gd name="T9" fmla="*/ 210729 h 353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2925" h="353096">
                  <a:moveTo>
                    <a:pt x="0" y="210729"/>
                  </a:moveTo>
                  <a:lnTo>
                    <a:pt x="410805" y="0"/>
                  </a:lnTo>
                  <a:cubicBezTo>
                    <a:pt x="411512" y="44202"/>
                    <a:pt x="412218" y="93168"/>
                    <a:pt x="412925" y="137370"/>
                  </a:cubicBezTo>
                  <a:lnTo>
                    <a:pt x="4762" y="353096"/>
                  </a:lnTo>
                  <a:lnTo>
                    <a:pt x="0" y="210729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5"/>
            <p:cNvSpPr>
              <a:spLocks/>
            </p:cNvSpPr>
            <p:nvPr/>
          </p:nvSpPr>
          <p:spPr bwMode="auto">
            <a:xfrm>
              <a:off x="5286769" y="4633275"/>
              <a:ext cx="415814" cy="353555"/>
            </a:xfrm>
            <a:custGeom>
              <a:avLst/>
              <a:gdLst>
                <a:gd name="T0" fmla="*/ 0 w 413185"/>
                <a:gd name="T1" fmla="*/ 208346 h 353094"/>
                <a:gd name="T2" fmla="*/ 413185 w 413185"/>
                <a:gd name="T3" fmla="*/ 0 h 353094"/>
                <a:gd name="T4" fmla="*/ 412925 w 413185"/>
                <a:gd name="T5" fmla="*/ 137368 h 353094"/>
                <a:gd name="T6" fmla="*/ 4762 w 413185"/>
                <a:gd name="T7" fmla="*/ 353094 h 353094"/>
                <a:gd name="T8" fmla="*/ 0 w 413185"/>
                <a:gd name="T9" fmla="*/ 208346 h 3530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3185" h="353094">
                  <a:moveTo>
                    <a:pt x="0" y="208346"/>
                  </a:moveTo>
                  <a:lnTo>
                    <a:pt x="413185" y="0"/>
                  </a:lnTo>
                  <a:cubicBezTo>
                    <a:pt x="413098" y="46583"/>
                    <a:pt x="413012" y="90785"/>
                    <a:pt x="412925" y="137368"/>
                  </a:cubicBezTo>
                  <a:lnTo>
                    <a:pt x="4762" y="353094"/>
                  </a:lnTo>
                  <a:lnTo>
                    <a:pt x="0" y="208346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4685832" y="4235915"/>
              <a:ext cx="1016751" cy="800976"/>
            </a:xfrm>
            <a:custGeom>
              <a:avLst/>
              <a:gdLst>
                <a:gd name="T0" fmla="*/ 0 w 1015382"/>
                <a:gd name="T1" fmla="*/ 405990 h 800770"/>
                <a:gd name="T2" fmla="*/ 810855 w 1015382"/>
                <a:gd name="T3" fmla="*/ 0 h 800770"/>
                <a:gd name="T4" fmla="*/ 1015382 w 1015382"/>
                <a:gd name="T5" fmla="*/ 399306 h 800770"/>
                <a:gd name="T6" fmla="*/ 207168 w 1015382"/>
                <a:gd name="T7" fmla="*/ 800770 h 800770"/>
                <a:gd name="T8" fmla="*/ 0 w 1015382"/>
                <a:gd name="T9" fmla="*/ 405990 h 8007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5382" h="800770">
                  <a:moveTo>
                    <a:pt x="0" y="405990"/>
                  </a:moveTo>
                  <a:lnTo>
                    <a:pt x="810855" y="0"/>
                  </a:lnTo>
                  <a:lnTo>
                    <a:pt x="1015382" y="399306"/>
                  </a:lnTo>
                  <a:lnTo>
                    <a:pt x="207168" y="800770"/>
                  </a:lnTo>
                  <a:lnTo>
                    <a:pt x="0" y="40599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03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mtClean="0"/>
              <a:t>Danish Geodata Agency</a:t>
            </a:r>
          </a:p>
        </p:txBody>
      </p:sp>
      <p:sp>
        <p:nvSpPr>
          <p:cNvPr id="14339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mtClean="0"/>
              <a:t>SIDE </a:t>
            </a:r>
            <a:fld id="{1A74BBF4-D683-4049-984E-9FD811028BE4}" type="slidenum">
              <a:rPr lang="da-DK" altLang="da-DK" smtClean="0"/>
              <a:pPr>
                <a:spcBef>
                  <a:spcPct val="0"/>
                </a:spcBef>
              </a:pPr>
              <a:t>9</a:t>
            </a:fld>
            <a:endParaRPr lang="da-DK" altLang="da-DK" smtClean="0"/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1116013" y="519113"/>
            <a:ext cx="71723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ct val="0"/>
              </a:spcBef>
            </a:pPr>
            <a:r>
              <a:rPr lang="da-DK" altLang="da-DK" sz="2600" b="1">
                <a:latin typeface="Arial" charset="0"/>
                <a:cs typeface="Arial" charset="0"/>
              </a:rPr>
              <a:t>Contents of the Property Data Programme</a:t>
            </a:r>
          </a:p>
        </p:txBody>
      </p:sp>
      <p:sp>
        <p:nvSpPr>
          <p:cNvPr id="13317" name="Rectangle 3"/>
          <p:cNvSpPr txBox="1">
            <a:spLocks noChangeArrowheads="1"/>
          </p:cNvSpPr>
          <p:nvPr/>
        </p:nvSpPr>
        <p:spPr bwMode="auto">
          <a:xfrm>
            <a:off x="1116013" y="1524001"/>
            <a:ext cx="4319587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857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dirty="0" smtClean="0">
                <a:latin typeface="+mn-lt"/>
              </a:rPr>
              <a:t>Use the same property data model through out the basic data registers – Cadaster, Building, Ownership and Land Registry.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latin typeface="+mn-lt"/>
              </a:rPr>
              <a:t>Basic registration of all types of property is done uniformly and collected in the cadaster 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latin typeface="+mn-lt"/>
              </a:rPr>
              <a:t>A new property owner ship register (actual ownership) is implemented 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latin typeface="+mn-lt"/>
              </a:rPr>
              <a:t>Buildings and addresses are linked to properties according to the data model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latin typeface="+mn-lt"/>
              </a:rPr>
              <a:t>Property data will be available in a pre-registration phase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latin typeface="+mn-lt"/>
              </a:rPr>
              <a:t>Basic data will be distributed through the Data Distributor</a:t>
            </a:r>
          </a:p>
          <a:p>
            <a:pPr>
              <a:buFontTx/>
              <a:buChar char="•"/>
              <a:defRPr/>
            </a:pPr>
            <a:endParaRPr lang="da-DK" dirty="0" smtClean="0">
              <a:latin typeface="+mn-lt"/>
            </a:endParaRP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1042988" y="1131888"/>
            <a:ext cx="7416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a-DK"/>
              <a:t>Overall aims</a:t>
            </a:r>
          </a:p>
          <a:p>
            <a:pPr eaLnBrk="1" hangingPunct="1">
              <a:spcBef>
                <a:spcPct val="50000"/>
              </a:spcBef>
            </a:pPr>
            <a:endParaRPr lang="da-DK" altLang="da-DK"/>
          </a:p>
        </p:txBody>
      </p:sp>
      <p:pic>
        <p:nvPicPr>
          <p:cNvPr id="143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268413"/>
            <a:ext cx="3074988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5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datastyrelsen">
  <a:themeElements>
    <a:clrScheme name="Miljøministeriet Kort &amp; Matrikelstyrelsen 1">
      <a:dk1>
        <a:srgbClr val="000000"/>
      </a:dk1>
      <a:lt1>
        <a:srgbClr val="FFFFFF"/>
      </a:lt1>
      <a:dk2>
        <a:srgbClr val="F59D24"/>
      </a:dk2>
      <a:lt2>
        <a:srgbClr val="36767E"/>
      </a:lt2>
      <a:accent1>
        <a:srgbClr val="005E5C"/>
      </a:accent1>
      <a:accent2>
        <a:srgbClr val="42B38E"/>
      </a:accent2>
      <a:accent3>
        <a:srgbClr val="FFFFFF"/>
      </a:accent3>
      <a:accent4>
        <a:srgbClr val="000000"/>
      </a:accent4>
      <a:accent5>
        <a:srgbClr val="AAB6B5"/>
      </a:accent5>
      <a:accent6>
        <a:srgbClr val="3BA280"/>
      </a:accent6>
      <a:hlink>
        <a:srgbClr val="8BCBB7"/>
      </a:hlink>
      <a:folHlink>
        <a:srgbClr val="003127"/>
      </a:folHlink>
    </a:clrScheme>
    <a:fontScheme name="Miljøministeriet Kort &amp; Matrikelstyrels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Miljøministeriet Kort &amp; Matrikelstyrelsen 1">
        <a:dk1>
          <a:srgbClr val="000000"/>
        </a:dk1>
        <a:lt1>
          <a:srgbClr val="FFFFFF"/>
        </a:lt1>
        <a:dk2>
          <a:srgbClr val="F59D24"/>
        </a:dk2>
        <a:lt2>
          <a:srgbClr val="36767E"/>
        </a:lt2>
        <a:accent1>
          <a:srgbClr val="005E5C"/>
        </a:accent1>
        <a:accent2>
          <a:srgbClr val="42B38E"/>
        </a:accent2>
        <a:accent3>
          <a:srgbClr val="FFFFFF"/>
        </a:accent3>
        <a:accent4>
          <a:srgbClr val="000000"/>
        </a:accent4>
        <a:accent5>
          <a:srgbClr val="AAB6B5"/>
        </a:accent5>
        <a:accent6>
          <a:srgbClr val="3BA280"/>
        </a:accent6>
        <a:hlink>
          <a:srgbClr val="8BCBB7"/>
        </a:hlink>
        <a:folHlink>
          <a:srgbClr val="00312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vid Miljøministeriet Kort &amp; Matrikelstyrelsen ">
  <a:themeElements>
    <a:clrScheme name="Hvid Miljøministeriet Kort &amp; Matrikelstyrelsen  1">
      <a:dk1>
        <a:srgbClr val="000000"/>
      </a:dk1>
      <a:lt1>
        <a:srgbClr val="FFFFFF"/>
      </a:lt1>
      <a:dk2>
        <a:srgbClr val="F59D24"/>
      </a:dk2>
      <a:lt2>
        <a:srgbClr val="36767E"/>
      </a:lt2>
      <a:accent1>
        <a:srgbClr val="005E5C"/>
      </a:accent1>
      <a:accent2>
        <a:srgbClr val="42B38E"/>
      </a:accent2>
      <a:accent3>
        <a:srgbClr val="FFFFFF"/>
      </a:accent3>
      <a:accent4>
        <a:srgbClr val="000000"/>
      </a:accent4>
      <a:accent5>
        <a:srgbClr val="AAB6B5"/>
      </a:accent5>
      <a:accent6>
        <a:srgbClr val="3BA280"/>
      </a:accent6>
      <a:hlink>
        <a:srgbClr val="8BCBB7"/>
      </a:hlink>
      <a:folHlink>
        <a:srgbClr val="003127"/>
      </a:folHlink>
    </a:clrScheme>
    <a:fontScheme name="Hvid Miljøministeriet Kort &amp; Matrikelstyrelsen 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Hvid Miljøministeriet Kort &amp; Matrikelstyrelsen  1">
        <a:dk1>
          <a:srgbClr val="000000"/>
        </a:dk1>
        <a:lt1>
          <a:srgbClr val="FFFFFF"/>
        </a:lt1>
        <a:dk2>
          <a:srgbClr val="F59D24"/>
        </a:dk2>
        <a:lt2>
          <a:srgbClr val="36767E"/>
        </a:lt2>
        <a:accent1>
          <a:srgbClr val="005E5C"/>
        </a:accent1>
        <a:accent2>
          <a:srgbClr val="42B38E"/>
        </a:accent2>
        <a:accent3>
          <a:srgbClr val="FFFFFF"/>
        </a:accent3>
        <a:accent4>
          <a:srgbClr val="000000"/>
        </a:accent4>
        <a:accent5>
          <a:srgbClr val="AAB6B5"/>
        </a:accent5>
        <a:accent6>
          <a:srgbClr val="3BA280"/>
        </a:accent6>
        <a:hlink>
          <a:srgbClr val="8BCBB7"/>
        </a:hlink>
        <a:folHlink>
          <a:srgbClr val="00312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Geodatastyrelsen</Template>
  <TotalTime>999</TotalTime>
  <Words>1069</Words>
  <Application>Microsoft Office PowerPoint</Application>
  <PresentationFormat>On-screen Show (4:3)</PresentationFormat>
  <Paragraphs>233</Paragraphs>
  <Slides>16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Geodatastyrelsen</vt:lpstr>
      <vt:lpstr>Hvid Miljøministeriet Kort &amp; Matrikelstyrelsen </vt:lpstr>
      <vt:lpstr>Bitmapbillede</vt:lpstr>
      <vt:lpstr>Planned changes to registration of data concerning real property   </vt:lpstr>
      <vt:lpstr>Two authorities</vt:lpstr>
      <vt:lpstr>PowerPoint Presentation</vt:lpstr>
      <vt:lpstr>The Land Register</vt:lpstr>
      <vt:lpstr>Historic oversight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 of the cadastre</vt:lpstr>
      <vt:lpstr>Contents of the cadastre after changes</vt:lpstr>
      <vt:lpstr>Conceptual model of extended cadastral system</vt:lpstr>
      <vt:lpstr>Main delieverables for the cadastral project</vt:lpstr>
      <vt:lpstr>Tentative implementation plan</vt:lpstr>
    </vt:vector>
  </TitlesOfParts>
  <Company>Statens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information systems for cadastral services  - country experiences, Denmark</dc:title>
  <dc:creator>Knudsen, Peter</dc:creator>
  <cp:lastModifiedBy>Lelde</cp:lastModifiedBy>
  <cp:revision>28</cp:revision>
  <cp:lastPrinted>2015-05-08T15:08:30Z</cp:lastPrinted>
  <dcterms:created xsi:type="dcterms:W3CDTF">2015-04-17T09:06:50Z</dcterms:created>
  <dcterms:modified xsi:type="dcterms:W3CDTF">2015-05-10T14:20:45Z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